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0" r:id="rId5"/>
  </p:sldMasterIdLst>
  <p:notesMasterIdLst>
    <p:notesMasterId r:id="rId21"/>
  </p:notesMasterIdLst>
  <p:handoutMasterIdLst>
    <p:handoutMasterId r:id="rId22"/>
  </p:handoutMasterIdLst>
  <p:sldIdLst>
    <p:sldId id="256" r:id="rId6"/>
    <p:sldId id="257" r:id="rId7"/>
    <p:sldId id="263" r:id="rId8"/>
    <p:sldId id="259" r:id="rId9"/>
    <p:sldId id="261" r:id="rId10"/>
    <p:sldId id="262" r:id="rId11"/>
    <p:sldId id="258" r:id="rId12"/>
    <p:sldId id="260" r:id="rId13"/>
    <p:sldId id="264" r:id="rId14"/>
    <p:sldId id="265" r:id="rId15"/>
    <p:sldId id="266" r:id="rId16"/>
    <p:sldId id="267" r:id="rId17"/>
    <p:sldId id="268" r:id="rId18"/>
    <p:sldId id="270" r:id="rId19"/>
    <p:sldId id="269" r:id="rId20"/>
  </p:sldIdLst>
  <p:sldSz cx="12192000" cy="6858000"/>
  <p:notesSz cx="6797675" cy="9926638"/>
  <p:embeddedFontLst>
    <p:embeddedFont>
      <p:font typeface="Bw Gradual" panose="020B0604020202020204" charset="0"/>
      <p:regular r:id="rId23"/>
    </p:embeddedFont>
    <p:embeddedFont>
      <p:font typeface="Bw Gradual Bold" panose="00000800000000000000" pitchFamily="50" charset="0"/>
      <p:bold r:id="rId24"/>
    </p:embeddedFont>
    <p:embeddedFont>
      <p:font typeface="FK Grotesk" pitchFamily="50" charset="0"/>
      <p:regular r:id="rId25"/>
      <p:bold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E30609"/>
    <a:srgbClr val="FFCD00"/>
    <a:srgbClr val="78C7C9"/>
    <a:srgbClr val="80B9E0"/>
    <a:srgbClr val="263040"/>
    <a:srgbClr val="EB611C"/>
    <a:srgbClr val="1F1F1F"/>
    <a:srgbClr val="5B6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22" autoAdjust="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352"/>
    </p:cViewPr>
  </p:sorterViewPr>
  <p:notesViewPr>
    <p:cSldViewPr snapToGrid="0">
      <p:cViewPr varScale="1">
        <p:scale>
          <a:sx n="143" d="100"/>
          <a:sy n="143" d="100"/>
        </p:scale>
        <p:origin x="3408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>
              <a:latin typeface="FK Grotesk" pitchFamily="2" charset="0"/>
            </a:endParaRPr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2DF76-6018-3340-A5C6-9DB6908825A4}" type="datetimeFigureOut">
              <a:rPr lang="sv-SE" smtClean="0">
                <a:latin typeface="FK Grotesk" pitchFamily="2" charset="0"/>
              </a:rPr>
              <a:t>2024-02-07</a:t>
            </a:fld>
            <a:endParaRPr lang="sv-SE" dirty="0">
              <a:latin typeface="FK Grotesk" pitchFamily="2" charset="0"/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>
              <a:latin typeface="FK Grotesk" pitchFamily="2" charset="0"/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BCD8-EDCA-BE4B-BD74-0AF78DE8A69B}" type="slidenum">
              <a:rPr lang="sv-SE" smtClean="0">
                <a:latin typeface="FK Grotesk" pitchFamily="2" charset="0"/>
              </a:rPr>
              <a:t>‹#›</a:t>
            </a:fld>
            <a:endParaRPr lang="sv-SE" dirty="0">
              <a:latin typeface="FK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943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K Grotesk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K Grotesk" pitchFamily="2" charset="0"/>
              </a:defRPr>
            </a:lvl1pPr>
          </a:lstStyle>
          <a:p>
            <a:fld id="{8D5A6B36-F7E1-4822-B921-0C1A0353B7DF}" type="datetimeFigureOut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K Grotesk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K Grotesk" pitchFamily="2" charset="0"/>
              </a:defRPr>
            </a:lvl1pPr>
          </a:lstStyle>
          <a:p>
            <a:fld id="{6B210B27-25CD-4A2A-9A14-17223C7C3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718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Apps</a:t>
            </a:r>
            <a:r>
              <a:rPr lang="sv-SE" dirty="0"/>
              <a:t> Portals </a:t>
            </a:r>
            <a:r>
              <a:rPr lang="sv-SE" dirty="0">
                <a:sym typeface="Wingdings" panose="05000000000000000000" pitchFamily="2" charset="2"/>
              </a:rPr>
              <a:t> </a:t>
            </a:r>
            <a:r>
              <a:rPr lang="sv-SE" dirty="0"/>
              <a:t>Power Pages</a:t>
            </a:r>
          </a:p>
        </p:txBody>
      </p:sp>
    </p:spTree>
    <p:extLst>
      <p:ext uri="{BB962C8B-B14F-4D97-AF65-F5344CB8AC3E}">
        <p14:creationId xmlns:p14="http://schemas.microsoft.com/office/powerpoint/2010/main" val="106487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Apps</a:t>
            </a:r>
            <a:r>
              <a:rPr lang="sv-SE" dirty="0"/>
              <a:t> Portals </a:t>
            </a:r>
            <a:r>
              <a:rPr lang="sv-SE" dirty="0">
                <a:sym typeface="Wingdings" panose="05000000000000000000" pitchFamily="2" charset="2"/>
              </a:rPr>
              <a:t> </a:t>
            </a:r>
            <a:r>
              <a:rPr lang="sv-SE" dirty="0"/>
              <a:t>Power Pages</a:t>
            </a:r>
          </a:p>
        </p:txBody>
      </p:sp>
    </p:spTree>
    <p:extLst>
      <p:ext uri="{BB962C8B-B14F-4D97-AF65-F5344CB8AC3E}">
        <p14:creationId xmlns:p14="http://schemas.microsoft.com/office/powerpoint/2010/main" val="219340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5.emf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15.emf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purp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xer-3DGraphics-Motive03-Blue.mp4" descr="Nexer-3DGraphics-Motive03-Blue.mp4">
            <a:hlinkClick r:id="" action="ppaction://media"/>
            <a:extLst>
              <a:ext uri="{FF2B5EF4-FFF2-40B4-BE49-F238E27FC236}">
                <a16:creationId xmlns:a16="http://schemas.microsoft.com/office/drawing/2014/main" id="{CCFA8C37-18A1-E347-8D17-B93F90935BD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C1DC30-901B-8246-9DDB-4E4A1E0019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80"/>
            <a:ext cx="6638405" cy="14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C128863-3E44-8348-82BB-FCFE464FF2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4BF15-C4FE-1042-A144-E291F64C37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7553"/>
            <a:ext cx="7462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055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righ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791BB009-57D1-8749-870C-ED079AF10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8896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2F77F865-38CF-5543-8DFD-81E14BFDB1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A70A164-7CC5-7443-931C-2EAB1565DF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58626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lef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59899D3B-B9FE-8349-B41F-8AF964CF6E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BF6E5FEB-7224-8447-9E9A-A95EDC0988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3626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8C9DF9-46DB-0442-86BB-1D7D18E1E1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0290"/>
            <a:ext cx="58626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87697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E49A-7FC0-7F4A-8145-82F8FF1D687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199" y="1819656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2D60D1-D973-CE4B-A709-2B00086116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5455" y="1819656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567050-9B73-A148-8D87-8030DFD892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8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D931E9-4A07-4D4E-8CC2-7603FB39438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6070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2E3500-1807-D24E-835D-F5579979C27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3942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F50EE139-CFF9-004A-AF73-044ED267F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69DDED-286A-CE4D-A500-476985546C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>
                  <a:alpha val="73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9CA6C9FB-BCAA-2741-8D6C-7FF7EF2B4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D9F34A1-F51C-F341-9C0A-ABC326DEF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18114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11DE7FFD-DCF9-C647-9330-AE0EB3F69F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2D62A7-A749-0B48-89EF-C2987DC388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9" name="Bildobjekt 5">
            <a:extLst>
              <a:ext uri="{FF2B5EF4-FFF2-40B4-BE49-F238E27FC236}">
                <a16:creationId xmlns:a16="http://schemas.microsoft.com/office/drawing/2014/main" id="{9D3DFC3A-3A4E-D649-A5CE-D31FA9CBA5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FC3664D-76BD-B240-9EE3-80D11C8D8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28759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500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lef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EE139-CFF9-004A-AF73-044ED267F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0955C0-892A-BA4D-A623-0379F974D7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25000">
                <a:schemeClr val="bg1">
                  <a:alpha val="39000"/>
                </a:schemeClr>
              </a:gs>
              <a:gs pos="69000">
                <a:schemeClr val="bg1">
                  <a:alpha val="43000"/>
                </a:schemeClr>
              </a:gs>
              <a:gs pos="95000">
                <a:schemeClr val="bg1"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9CA6C9FB-BCAA-2741-8D6C-7FF7EF2B4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D9F34A1-F51C-F341-9C0A-ABC326DEF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2714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r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32909A-A192-1B4E-8D76-578DB585F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D07C7D-DE95-0248-A89E-9B7ABE4381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25000">
                <a:schemeClr val="bg1">
                  <a:alpha val="39000"/>
                </a:schemeClr>
              </a:gs>
              <a:gs pos="69000">
                <a:schemeClr val="bg1">
                  <a:alpha val="43000"/>
                </a:schemeClr>
              </a:gs>
              <a:gs pos="95000">
                <a:schemeClr val="bg1"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9" name="Bildobjekt 5">
            <a:extLst>
              <a:ext uri="{FF2B5EF4-FFF2-40B4-BE49-F238E27FC236}">
                <a16:creationId xmlns:a16="http://schemas.microsoft.com/office/drawing/2014/main" id="{9D3DFC3A-3A4E-D649-A5CE-D31FA9CBA5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FC3664D-76BD-B240-9EE3-80D11C8D8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28759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84202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al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728" cy="6858000"/>
          </a:xfrm>
          <a:prstGeom prst="rect">
            <a:avLst/>
          </a:prstGeom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756895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AGENDA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902569-7E92-5747-BD57-DE3CE2F171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58950"/>
            <a:ext cx="7569200" cy="3948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Bw Gradual Bold" panose="00000800000000000000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10.00  TITLE</a:t>
            </a:r>
          </a:p>
          <a:p>
            <a:pPr lvl="0"/>
            <a:r>
              <a:rPr lang="en-GB" dirty="0"/>
              <a:t>10:30  TITLE</a:t>
            </a:r>
          </a:p>
          <a:p>
            <a:pPr lvl="0"/>
            <a:r>
              <a:rPr lang="en-GB" dirty="0"/>
              <a:t>11.00  TITLE</a:t>
            </a:r>
          </a:p>
          <a:p>
            <a:pPr lvl="0"/>
            <a:r>
              <a:rPr lang="en-GB" dirty="0"/>
              <a:t>11:30  TITLE</a:t>
            </a:r>
          </a:p>
          <a:p>
            <a:pPr lvl="0"/>
            <a:r>
              <a:rPr lang="en-GB" dirty="0"/>
              <a:t>12.00  TITLE</a:t>
            </a:r>
          </a:p>
          <a:p>
            <a:pPr lvl="0"/>
            <a:r>
              <a:rPr lang="en-GB" dirty="0"/>
              <a:t>12:30  TITLE</a:t>
            </a:r>
          </a:p>
          <a:p>
            <a:pPr lvl="0"/>
            <a:r>
              <a:rPr lang="en-GB" dirty="0"/>
              <a:t>13.00  TITLE</a:t>
            </a:r>
          </a:p>
          <a:p>
            <a:pPr lvl="0"/>
            <a:r>
              <a:rPr lang="en-GB" dirty="0"/>
              <a:t>13:30  TITLE</a:t>
            </a:r>
          </a:p>
        </p:txBody>
      </p:sp>
    </p:spTree>
    <p:extLst>
      <p:ext uri="{BB962C8B-B14F-4D97-AF65-F5344CB8AC3E}">
        <p14:creationId xmlns:p14="http://schemas.microsoft.com/office/powerpoint/2010/main" val="147633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728" cy="6858000"/>
          </a:xfrm>
          <a:prstGeom prst="rect">
            <a:avLst/>
          </a:prstGeom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756895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AGENDA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C967E-0CAA-0B49-BA4F-6F385E5EE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58950"/>
            <a:ext cx="7569200" cy="3948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tx1"/>
                </a:solidFill>
                <a:latin typeface="Bw Gradual Bold" panose="00000800000000000000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10.00  TITLE</a:t>
            </a:r>
          </a:p>
          <a:p>
            <a:pPr lvl="0"/>
            <a:r>
              <a:rPr lang="en-GB" dirty="0"/>
              <a:t>10:30  TITLE</a:t>
            </a:r>
          </a:p>
          <a:p>
            <a:pPr lvl="0"/>
            <a:r>
              <a:rPr lang="en-GB" dirty="0"/>
              <a:t>11.00  TITLE</a:t>
            </a:r>
          </a:p>
          <a:p>
            <a:pPr lvl="0"/>
            <a:r>
              <a:rPr lang="en-GB" dirty="0"/>
              <a:t>11:30  TITLE</a:t>
            </a:r>
          </a:p>
          <a:p>
            <a:pPr lvl="0"/>
            <a:r>
              <a:rPr lang="en-GB" dirty="0"/>
              <a:t>12.00  TITLE</a:t>
            </a:r>
          </a:p>
          <a:p>
            <a:pPr lvl="0"/>
            <a:r>
              <a:rPr lang="en-GB" dirty="0"/>
              <a:t>12:30  TITLE</a:t>
            </a:r>
          </a:p>
          <a:p>
            <a:pPr lvl="0"/>
            <a:r>
              <a:rPr lang="en-GB" dirty="0"/>
              <a:t>13.00  TITLE</a:t>
            </a:r>
          </a:p>
          <a:p>
            <a:pPr lvl="0"/>
            <a:r>
              <a:rPr lang="en-GB" dirty="0"/>
              <a:t>13:30 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1FF5859B-9803-E74A-9B20-055ED0FB5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454D91F-BA72-964D-9BA2-D4FC450423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non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FB212C28-F249-3A42-A43B-A362394FA6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6840A20-079D-3147-A650-4D78964BAB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0CEE90-FFBE-BF46-A187-EE35E8AE6B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5C3F2496-3BB1-DB40-A22F-59BC17A510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DF6F0022-E6E1-A147-9595-40D7181079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DDFE79F-D301-0346-BBA0-7AD1CC97FB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0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r tire&#10;&#10;Description automatically generated with low confidence">
            <a:extLst>
              <a:ext uri="{FF2B5EF4-FFF2-40B4-BE49-F238E27FC236}">
                <a16:creationId xmlns:a16="http://schemas.microsoft.com/office/drawing/2014/main" id="{FFA802C1-DB76-A14E-8643-F592F48C2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837D845-DD49-6E43-A8EE-F09BEAF1C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1B9D6D4C-0FBD-5C48-92BC-D627378A06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B689C16-BA19-824C-B05E-DEDA99FA0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0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476CFF42-A179-8B4D-95C0-9AD2822D8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654" y="616527"/>
            <a:ext cx="9268691" cy="562494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LOREM IPSUM DOLOR SIT AMET, CONSECTETUR ELIT. NULLAM VEL SAPIEN TORTOR. DUIS MI ENIM, MAXIMUS MAXIMUS DIAM EU, TINCIDUNT ORNARE ANTE.</a:t>
            </a:r>
          </a:p>
        </p:txBody>
      </p:sp>
    </p:spTree>
    <p:extLst>
      <p:ext uri="{BB962C8B-B14F-4D97-AF65-F5344CB8AC3E}">
        <p14:creationId xmlns:p14="http://schemas.microsoft.com/office/powerpoint/2010/main" val="927459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394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C52339A3-B7E6-484B-AA37-B68A7F41AC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10515600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4FCA-98AF-1F47-B6BD-3AD36BA18D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267"/>
            <a:ext cx="10515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203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66205BC8-764D-294B-B1F3-13DD6C69B8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89A07-068F-4E4E-8BD0-3EC4564851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9105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 - swirl al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B0290E58-0679-A547-87EA-6527EBD5E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7F53C1-853B-4941-ACFC-417753581B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6374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FDA9372B-5AC4-9B45-9A59-46F2E14719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FDA839-1B12-6341-ACF9-7BCE80F990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0191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791BB009-57D1-8749-870C-ED079AF10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8896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2F77F865-38CF-5543-8DFD-81E14BFDB1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670AD5-D462-C446-82FC-2528CFD600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2542"/>
            <a:ext cx="5860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253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E3EC0E-3E21-8A4D-B9BF-6F1B0994B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04F8F80F-B167-7D47-958A-D2BB67FB2B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AA17F06B-A2BE-0F42-B844-01E05CF7F8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73844F2-547B-C44A-93FD-3F07BE33B5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278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59899D3B-B9FE-8349-B41F-8AF964CF6E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BF6E5FEB-7224-8447-9E9A-A95EDC0988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3626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9513ED-D541-C541-881C-EA37510959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2542"/>
            <a:ext cx="5860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13909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wo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C5E4-3F93-214F-B4BD-CE35B0E71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3648" y="1824563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046F73-F7F6-1641-9CAB-8216D24B6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3323" y="1824563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97167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hre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9EC1-1571-B146-A4DE-CF2E14F018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2B7093-2395-6148-B7C5-415DBD7742D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1508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5FE757-1044-E84E-BB87-BE6B855E7B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14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4151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on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7">
            <a:extLst>
              <a:ext uri="{FF2B5EF4-FFF2-40B4-BE49-F238E27FC236}">
                <a16:creationId xmlns:a16="http://schemas.microsoft.com/office/drawing/2014/main" id="{ABB1F087-E443-9A47-8593-1321B9EF40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4772" y="-1"/>
            <a:ext cx="8027228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8353D0-05F7-DC40-91ED-95CF961315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5000"/>
                </a:schemeClr>
              </a:gs>
              <a:gs pos="32000">
                <a:schemeClr val="tx1">
                  <a:alpha val="67000"/>
                </a:schemeClr>
              </a:gs>
              <a:gs pos="68000">
                <a:schemeClr val="tx1">
                  <a:alpha val="15000"/>
                </a:schemeClr>
              </a:gs>
              <a:gs pos="95000">
                <a:schemeClr val="tx1">
                  <a:alpha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2" name="Bildobjekt 5">
            <a:extLst>
              <a:ext uri="{FF2B5EF4-FFF2-40B4-BE49-F238E27FC236}">
                <a16:creationId xmlns:a16="http://schemas.microsoft.com/office/drawing/2014/main" id="{0E8F8CA6-F611-E342-ACA4-2BFEAFA3F5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B8920-5E06-3242-BC95-D766CCC21C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8799"/>
            <a:ext cx="4899025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0629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on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B2797C21-1BB7-844B-B2F3-5C484FFD9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027228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A8A651-3E61-B445-A18B-9B35FDDE3B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2000">
                <a:schemeClr val="tx1">
                  <a:alpha val="28000"/>
                </a:schemeClr>
              </a:gs>
              <a:gs pos="68000">
                <a:schemeClr val="tx1">
                  <a:alpha val="59000"/>
                </a:schemeClr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A4B68F6A-EAD6-924A-91E6-355D52309C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B122B4-D732-1548-9C5D-7839ED35EC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29334" y="1828799"/>
            <a:ext cx="4899025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61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55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55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ima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xer-3DGraphics-Motive02-Blue.mp4" descr="Nexer-3DGraphics-Motive02-Blue.mp4">
            <a:hlinkClick r:id="" action="ppaction://media"/>
            <a:extLst>
              <a:ext uri="{FF2B5EF4-FFF2-40B4-BE49-F238E27FC236}">
                <a16:creationId xmlns:a16="http://schemas.microsoft.com/office/drawing/2014/main" id="{C8F3A94E-7687-9249-B7A9-B26FED16461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ubrik 3">
            <a:extLst>
              <a:ext uri="{FF2B5EF4-FFF2-40B4-BE49-F238E27FC236}">
                <a16:creationId xmlns:a16="http://schemas.microsoft.com/office/drawing/2014/main" id="{9B16BF59-C9D0-E44F-BF74-44CB4A400402}"/>
              </a:ext>
            </a:extLst>
          </p:cNvPr>
          <p:cNvSpPr txBox="1">
            <a:spLocks/>
          </p:cNvSpPr>
          <p:nvPr userDrawn="1"/>
        </p:nvSpPr>
        <p:spPr>
          <a:xfrm>
            <a:off x="838200" y="28011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pPr algn="ctr"/>
            <a:r>
              <a:rPr lang="sv-SE" sz="10000" b="0" i="0" spc="-150" dirty="0">
                <a:solidFill>
                  <a:schemeClr val="tx1"/>
                </a:solidFill>
                <a:latin typeface="Bw Gradual" pitchFamily="2" charset="77"/>
              </a:rPr>
              <a:t>THANK YOU</a:t>
            </a:r>
          </a:p>
        </p:txBody>
      </p:sp>
      <p:pic>
        <p:nvPicPr>
          <p:cNvPr id="10" name="Bildobjekt 5">
            <a:extLst>
              <a:ext uri="{FF2B5EF4-FFF2-40B4-BE49-F238E27FC236}">
                <a16:creationId xmlns:a16="http://schemas.microsoft.com/office/drawing/2014/main" id="{94C92C10-0BB1-7B47-A6A1-F4EFA4714A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EFF0B7-DBFF-7945-93A9-0BD271AAE7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79"/>
            <a:ext cx="6638405" cy="14752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9437B6-BAC7-694E-B242-6DB558F57EDB}"/>
              </a:ext>
            </a:extLst>
          </p:cNvPr>
          <p:cNvGrpSpPr/>
          <p:nvPr userDrawn="1"/>
        </p:nvGrpSpPr>
        <p:grpSpPr>
          <a:xfrm>
            <a:off x="5023800" y="6009282"/>
            <a:ext cx="2144401" cy="631004"/>
            <a:chOff x="5023800" y="6009282"/>
            <a:chExt cx="2144401" cy="631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96B7F-F0C4-0B41-8CD8-7EE3F9636A38}"/>
                </a:ext>
              </a:extLst>
            </p:cNvPr>
            <p:cNvSpPr txBox="1"/>
            <p:nvPr userDrawn="1"/>
          </p:nvSpPr>
          <p:spPr>
            <a:xfrm>
              <a:off x="5023800" y="6266337"/>
              <a:ext cx="2144401" cy="37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800" b="0" i="0" kern="1200" spc="0" baseline="0" dirty="0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@</a:t>
              </a:r>
              <a:r>
                <a:rPr lang="en-GB" sz="1800" b="0" i="0" kern="1200" spc="0" baseline="0" dirty="0" err="1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nexergroup</a:t>
              </a:r>
              <a:endParaRPr lang="en-GB" sz="1800" b="0" i="0" kern="1200" spc="0" baseline="0" dirty="0">
                <a:solidFill>
                  <a:schemeClr val="tx1"/>
                </a:solidFill>
                <a:effectLst/>
                <a:latin typeface="Bw Gradual" pitchFamily="2" charset="77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8169FD-4926-DD4B-B482-B0ABE5E13127}"/>
                </a:ext>
              </a:extLst>
            </p:cNvPr>
            <p:cNvGrpSpPr/>
            <p:nvPr userDrawn="1"/>
          </p:nvGrpSpPr>
          <p:grpSpPr>
            <a:xfrm>
              <a:off x="5488318" y="6009282"/>
              <a:ext cx="1215364" cy="242627"/>
              <a:chOff x="94515" y="5652076"/>
              <a:chExt cx="966283" cy="1929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065F86-81E9-F94A-8662-F6F8CCAEBCC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4467" y="5653928"/>
                <a:ext cx="188948" cy="188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448DC8-C271-244D-915A-0F138D9400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515" y="5654179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126AD59-F60B-9F42-93A8-2771AC06F6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999" y="5652076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CD3CD7-8A88-E64A-A0A5-FEF0D36D89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2567" y="5652076"/>
                <a:ext cx="190799" cy="19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8499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xer-3DGraphics-Motive02-Blue.mp4" descr="Nexer-3DGraphics-Motive02-Blue.mp4">
            <a:hlinkClick r:id="" action="ppaction://media"/>
            <a:extLst>
              <a:ext uri="{FF2B5EF4-FFF2-40B4-BE49-F238E27FC236}">
                <a16:creationId xmlns:a16="http://schemas.microsoft.com/office/drawing/2014/main" id="{C8F3A94E-7687-9249-B7A9-B26FED16461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ubrik 3">
            <a:extLst>
              <a:ext uri="{FF2B5EF4-FFF2-40B4-BE49-F238E27FC236}">
                <a16:creationId xmlns:a16="http://schemas.microsoft.com/office/drawing/2014/main" id="{9B16BF59-C9D0-E44F-BF74-44CB4A400402}"/>
              </a:ext>
            </a:extLst>
          </p:cNvPr>
          <p:cNvSpPr txBox="1">
            <a:spLocks/>
          </p:cNvSpPr>
          <p:nvPr userDrawn="1"/>
        </p:nvSpPr>
        <p:spPr>
          <a:xfrm>
            <a:off x="838200" y="28011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pPr algn="ctr"/>
            <a:r>
              <a:rPr lang="sv-SE" sz="10000" b="0" i="0" spc="-150" dirty="0">
                <a:solidFill>
                  <a:schemeClr val="tx1"/>
                </a:solidFill>
                <a:latin typeface="Bw Gradual" pitchFamily="2" charset="77"/>
              </a:rPr>
              <a:t>THANK YOU</a:t>
            </a:r>
          </a:p>
        </p:txBody>
      </p:sp>
      <p:pic>
        <p:nvPicPr>
          <p:cNvPr id="10" name="Bildobjekt 5">
            <a:extLst>
              <a:ext uri="{FF2B5EF4-FFF2-40B4-BE49-F238E27FC236}">
                <a16:creationId xmlns:a16="http://schemas.microsoft.com/office/drawing/2014/main" id="{94C92C10-0BB1-7B47-A6A1-F4EFA4714A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9437B6-BAC7-694E-B242-6DB558F57EDB}"/>
              </a:ext>
            </a:extLst>
          </p:cNvPr>
          <p:cNvGrpSpPr/>
          <p:nvPr userDrawn="1"/>
        </p:nvGrpSpPr>
        <p:grpSpPr>
          <a:xfrm>
            <a:off x="5023800" y="6009282"/>
            <a:ext cx="2144401" cy="631004"/>
            <a:chOff x="5023800" y="6009282"/>
            <a:chExt cx="2144401" cy="631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96B7F-F0C4-0B41-8CD8-7EE3F9636A38}"/>
                </a:ext>
              </a:extLst>
            </p:cNvPr>
            <p:cNvSpPr txBox="1"/>
            <p:nvPr userDrawn="1"/>
          </p:nvSpPr>
          <p:spPr>
            <a:xfrm>
              <a:off x="5023800" y="6266337"/>
              <a:ext cx="2144401" cy="37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800" b="0" i="0" kern="1200" spc="0" baseline="0" dirty="0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@</a:t>
              </a:r>
              <a:r>
                <a:rPr lang="en-GB" sz="1800" b="0" i="0" kern="1200" spc="0" baseline="0" dirty="0" err="1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nexergroup</a:t>
              </a:r>
              <a:endParaRPr lang="en-GB" sz="1800" b="0" i="0" kern="1200" spc="0" baseline="0" dirty="0">
                <a:solidFill>
                  <a:schemeClr val="tx1"/>
                </a:solidFill>
                <a:effectLst/>
                <a:latin typeface="Bw Gradual" pitchFamily="2" charset="77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8169FD-4926-DD4B-B482-B0ABE5E13127}"/>
                </a:ext>
              </a:extLst>
            </p:cNvPr>
            <p:cNvGrpSpPr/>
            <p:nvPr userDrawn="1"/>
          </p:nvGrpSpPr>
          <p:grpSpPr>
            <a:xfrm>
              <a:off x="5488318" y="6009282"/>
              <a:ext cx="1215364" cy="242627"/>
              <a:chOff x="94515" y="5652076"/>
              <a:chExt cx="966283" cy="1929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065F86-81E9-F94A-8662-F6F8CCAEBCC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4467" y="5653928"/>
                <a:ext cx="188948" cy="188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448DC8-C271-244D-915A-0F138D9400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515" y="5654179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126AD59-F60B-9F42-93A8-2771AC06F6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999" y="5652076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CD3CD7-8A88-E64A-A0A5-FEF0D36D89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2567" y="5652076"/>
                <a:ext cx="190799" cy="19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8904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0FB6F46F-3223-F242-A62E-38E5D84B8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latshållare för text 21">
            <a:extLst>
              <a:ext uri="{FF2B5EF4-FFF2-40B4-BE49-F238E27FC236}">
                <a16:creationId xmlns:a16="http://schemas.microsoft.com/office/drawing/2014/main" id="{34CDEE20-352F-BB48-9794-358C34EC75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3" name="Platshållare för text 27">
            <a:extLst>
              <a:ext uri="{FF2B5EF4-FFF2-40B4-BE49-F238E27FC236}">
                <a16:creationId xmlns:a16="http://schemas.microsoft.com/office/drawing/2014/main" id="{2AB46316-60D4-AC42-9B51-734E568B44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2F6A058-F30E-314F-B991-47782ACBF4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65885-C2A1-4545-886D-579EC1F87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7">
            <a:extLst>
              <a:ext uri="{FF2B5EF4-FFF2-40B4-BE49-F238E27FC236}">
                <a16:creationId xmlns:a16="http://schemas.microsoft.com/office/drawing/2014/main" id="{6067C672-7748-0C4E-BBC6-295A8536DE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sp>
        <p:nvSpPr>
          <p:cNvPr id="4" name="Platshållare för text 21">
            <a:extLst>
              <a:ext uri="{FF2B5EF4-FFF2-40B4-BE49-F238E27FC236}">
                <a16:creationId xmlns:a16="http://schemas.microsoft.com/office/drawing/2014/main" id="{5E247E41-F41E-FC4E-AD4F-B93542DD11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E02A595-2B9E-7C4F-9CE7-ABE474ADA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4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476CFF42-A179-8B4D-95C0-9AD2822D8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654" y="616527"/>
            <a:ext cx="9268691" cy="562494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LOREM IPSUM DOLOR SIT AMET, CONSECTETUR ELIT. NULLAM VEL SAPIEN TORTOR. DUIS MI ENIM, MAXIMUS MAXIMUS DIAM EU, TINCIDUNT ORNARE ANTE.</a:t>
            </a:r>
          </a:p>
        </p:txBody>
      </p:sp>
    </p:spTree>
    <p:extLst>
      <p:ext uri="{BB962C8B-B14F-4D97-AF65-F5344CB8AC3E}">
        <p14:creationId xmlns:p14="http://schemas.microsoft.com/office/powerpoint/2010/main" val="320309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58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4F9FD-51BA-794A-BCA8-71070CCEA1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8800"/>
            <a:ext cx="10515600" cy="4287520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2B7BA17-E6E3-9E43-AF24-32439B63D5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15600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7746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C128863-3E44-8348-82BB-FCFE464FF2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2C663-E99F-9F4D-924C-F2ECD7F07C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7553"/>
            <a:ext cx="7462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026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F8004-F838-5043-9D31-E2270FEC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36000" tIns="45720" rIns="91440" bIns="45720" rtlCol="0" anchor="ctr">
            <a:noAutofit/>
          </a:bodyPr>
          <a:lstStyle/>
          <a:p>
            <a:r>
              <a:rPr lang="sv-SE"/>
              <a:t>Klicka här för att ändra mall för rubrikformat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BFBAD-CE8C-CD43-AE63-13B15AA96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  <a:p>
            <a:pPr lvl="5"/>
            <a:r>
              <a:rPr lang="sv-SE" dirty="0"/>
              <a:t>Nivå sex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6595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011" r:id="rId2"/>
    <p:sldLayoutId id="2147484122" r:id="rId3"/>
    <p:sldLayoutId id="2147484123" r:id="rId4"/>
    <p:sldLayoutId id="2147484124" r:id="rId5"/>
    <p:sldLayoutId id="2147483914" r:id="rId6"/>
    <p:sldLayoutId id="2147484199" r:id="rId7"/>
    <p:sldLayoutId id="2147484205" r:id="rId8"/>
    <p:sldLayoutId id="2147484109" r:id="rId9"/>
    <p:sldLayoutId id="2147484110" r:id="rId10"/>
    <p:sldLayoutId id="2147483860" r:id="rId11"/>
    <p:sldLayoutId id="2147484121" r:id="rId12"/>
    <p:sldLayoutId id="2147483812" r:id="rId13"/>
    <p:sldLayoutId id="2147483857" r:id="rId14"/>
    <p:sldLayoutId id="2147484085" r:id="rId15"/>
    <p:sldLayoutId id="2147484120" r:id="rId16"/>
    <p:sldLayoutId id="2147484202" r:id="rId17"/>
    <p:sldLayoutId id="2147484203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197" r:id="rId35"/>
    <p:sldLayoutId id="2147484204" r:id="rId36"/>
    <p:sldLayoutId id="2147484195" r:id="rId37"/>
    <p:sldLayoutId id="2147484206" r:id="rId3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+mj-lt"/>
          <a:ea typeface="Bw Gradual" pitchFamily="2" charset="77"/>
          <a:cs typeface="Bw Gradual" pitchFamily="2" charset="77"/>
        </a:defRPr>
      </a:lvl1pPr>
    </p:titleStyle>
    <p:bodyStyle>
      <a:lvl1pPr marL="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Univers LT Std 57 Cn" charset="0"/>
          <a:cs typeface="Univers LT Std 57 Cn" charset="0"/>
        </a:defRPr>
      </a:lvl1pPr>
      <a:lvl2pPr marL="36000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Univers LT Std 57 Cn" charset="0"/>
          <a:cs typeface="Univers LT Std 57 Cn" charset="0"/>
        </a:defRPr>
      </a:lvl2pPr>
      <a:lvl3pPr marL="576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9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08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224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87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28116-E480-3802-E476-AFA579935D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36231" y="376338"/>
            <a:ext cx="5919537" cy="663192"/>
          </a:xfrm>
        </p:spPr>
        <p:txBody>
          <a:bodyPr/>
          <a:lstStyle/>
          <a:p>
            <a:pPr algn="ctr"/>
            <a:r>
              <a:rPr lang="sv-SE" dirty="0"/>
              <a:t>DEVOPS in POWER BI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4B156E-016E-A862-3800-160210D6A0E0}"/>
              </a:ext>
            </a:extLst>
          </p:cNvPr>
          <p:cNvGrpSpPr/>
          <p:nvPr/>
        </p:nvGrpSpPr>
        <p:grpSpPr>
          <a:xfrm>
            <a:off x="372791" y="1511166"/>
            <a:ext cx="2389659" cy="1251285"/>
            <a:chOff x="334290" y="789271"/>
            <a:chExt cx="2389659" cy="12512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ACF1A6-6C55-5DF2-9318-1C034C3D80FA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AA6E4A-8B77-B6E0-453A-BF81BAB8B535}"/>
                </a:ext>
              </a:extLst>
            </p:cNvPr>
            <p:cNvSpPr txBox="1"/>
            <p:nvPr/>
          </p:nvSpPr>
          <p:spPr>
            <a:xfrm>
              <a:off x="334290" y="148927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local</a:t>
              </a:r>
              <a:r>
                <a:rPr lang="sv-SE" dirty="0">
                  <a:solidFill>
                    <a:schemeClr val="bg1"/>
                  </a:solidFill>
                </a:rPr>
                <a:t> repo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EF8F562-E828-C432-B170-58DFF2D64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541" y="143682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02B66A-4E5F-B4BC-5126-59A0DFC22B45}"/>
              </a:ext>
            </a:extLst>
          </p:cNvPr>
          <p:cNvGrpSpPr/>
          <p:nvPr/>
        </p:nvGrpSpPr>
        <p:grpSpPr>
          <a:xfrm>
            <a:off x="422212" y="4913697"/>
            <a:ext cx="2389659" cy="1251285"/>
            <a:chOff x="334290" y="789271"/>
            <a:chExt cx="2389659" cy="12512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63B284-2FF4-50D2-734B-A6B30EF8B2FD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90ABF8-333A-1ED3-9CDB-1BCA6462652F}"/>
                </a:ext>
              </a:extLst>
            </p:cNvPr>
            <p:cNvSpPr txBox="1"/>
            <p:nvPr/>
          </p:nvSpPr>
          <p:spPr>
            <a:xfrm>
              <a:off x="334290" y="148927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local</a:t>
              </a:r>
              <a:r>
                <a:rPr lang="sv-SE" dirty="0">
                  <a:solidFill>
                    <a:schemeClr val="bg1"/>
                  </a:solidFill>
                </a:rPr>
                <a:t> repo</a:t>
              </a: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20AE012-B3AD-D536-4D59-48F5FF64D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541" y="143682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5134795-9DA3-3890-7BF3-E73EADA182B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62450" y="2136809"/>
            <a:ext cx="2638734" cy="103952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C785447-A9CE-9FD1-B614-4BA39ED6584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11871" y="4639377"/>
            <a:ext cx="2589313" cy="89996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EC0CCE-A00E-3C6E-330D-31004CA43511}"/>
              </a:ext>
            </a:extLst>
          </p:cNvPr>
          <p:cNvCxnSpPr>
            <a:cxnSpLocks/>
          </p:cNvCxnSpPr>
          <p:nvPr/>
        </p:nvCxnSpPr>
        <p:spPr>
          <a:xfrm>
            <a:off x="2762450" y="1779406"/>
            <a:ext cx="4812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1641E0-FFDA-85B5-E75C-A257C964187B}"/>
              </a:ext>
            </a:extLst>
          </p:cNvPr>
          <p:cNvCxnSpPr/>
          <p:nvPr/>
        </p:nvCxnSpPr>
        <p:spPr>
          <a:xfrm>
            <a:off x="2811871" y="5798368"/>
            <a:ext cx="4754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A4D96D-BB20-EA84-8084-C6D637C9D6E4}"/>
              </a:ext>
            </a:extLst>
          </p:cNvPr>
          <p:cNvGrpSpPr/>
          <p:nvPr/>
        </p:nvGrpSpPr>
        <p:grpSpPr>
          <a:xfrm>
            <a:off x="7574528" y="1253265"/>
            <a:ext cx="2428385" cy="1463040"/>
            <a:chOff x="7574528" y="1253265"/>
            <a:chExt cx="2428385" cy="146304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5CBB1E8-5A6B-3885-11F4-E2335D92D540}"/>
                </a:ext>
              </a:extLst>
            </p:cNvPr>
            <p:cNvGrpSpPr/>
            <p:nvPr/>
          </p:nvGrpSpPr>
          <p:grpSpPr>
            <a:xfrm>
              <a:off x="7574528" y="1253265"/>
              <a:ext cx="2428385" cy="1463040"/>
              <a:chOff x="4302493" y="2406316"/>
              <a:chExt cx="2428385" cy="146304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ABFA4CD-34C2-9732-D0A7-AA6D7DBDAA58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5D6C59-2AE5-2BA5-28AD-1A35E5A0528E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6995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>
                    <a:solidFill>
                      <a:schemeClr val="bg1"/>
                    </a:solidFill>
                  </a:rPr>
                  <a:t>Power BI Test</a:t>
                </a:r>
              </a:p>
              <a:p>
                <a:r>
                  <a:rPr lang="sv-SE" dirty="0" err="1">
                    <a:solidFill>
                      <a:schemeClr val="bg1"/>
                    </a:solidFill>
                  </a:rPr>
                  <a:t>Workspace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2FEEFC-3D4A-28EF-3315-B37C06A939F9}"/>
                </a:ext>
              </a:extLst>
            </p:cNvPr>
            <p:cNvSpPr txBox="1"/>
            <p:nvPr/>
          </p:nvSpPr>
          <p:spPr>
            <a:xfrm>
              <a:off x="8241445" y="2014685"/>
              <a:ext cx="1718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Power BI </a:t>
              </a:r>
              <a:r>
                <a:rPr lang="sv-SE" dirty="0" err="1">
                  <a:solidFill>
                    <a:schemeClr val="bg1"/>
                  </a:solidFill>
                </a:rPr>
                <a:t>Prod</a:t>
              </a:r>
              <a:endParaRPr lang="sv-SE" dirty="0">
                <a:solidFill>
                  <a:schemeClr val="bg1"/>
                </a:solidFill>
              </a:endParaRPr>
            </a:p>
            <a:p>
              <a:r>
                <a:rPr lang="sv-SE" dirty="0" err="1">
                  <a:solidFill>
                    <a:schemeClr val="bg1"/>
                  </a:solidFill>
                </a:rPr>
                <a:t>Workspace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8C0FBF-88F0-2E19-7542-5965E26D1F55}"/>
              </a:ext>
            </a:extLst>
          </p:cNvPr>
          <p:cNvGrpSpPr/>
          <p:nvPr/>
        </p:nvGrpSpPr>
        <p:grpSpPr>
          <a:xfrm>
            <a:off x="7579836" y="4873215"/>
            <a:ext cx="2428385" cy="1463040"/>
            <a:chOff x="7574528" y="1253265"/>
            <a:chExt cx="2428385" cy="146304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3CE0F80-EB48-5030-039F-912B22B1F02E}"/>
                </a:ext>
              </a:extLst>
            </p:cNvPr>
            <p:cNvGrpSpPr/>
            <p:nvPr/>
          </p:nvGrpSpPr>
          <p:grpSpPr>
            <a:xfrm>
              <a:off x="7574528" y="1253265"/>
              <a:ext cx="2428385" cy="1463040"/>
              <a:chOff x="4302493" y="2406316"/>
              <a:chExt cx="2428385" cy="146304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1771262-42CD-0B5A-13B9-76E116677F5C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23BC25-E07F-B3DF-CC6F-A526C3472A99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6995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>
                    <a:solidFill>
                      <a:schemeClr val="bg1"/>
                    </a:solidFill>
                  </a:rPr>
                  <a:t>Power BI Test</a:t>
                </a:r>
              </a:p>
              <a:p>
                <a:r>
                  <a:rPr lang="sv-SE" dirty="0" err="1">
                    <a:solidFill>
                      <a:schemeClr val="bg1"/>
                    </a:solidFill>
                  </a:rPr>
                  <a:t>Workspace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9198C1-6C60-654C-8DAB-D99C8176DA96}"/>
                </a:ext>
              </a:extLst>
            </p:cNvPr>
            <p:cNvSpPr txBox="1"/>
            <p:nvPr/>
          </p:nvSpPr>
          <p:spPr>
            <a:xfrm>
              <a:off x="8241445" y="2014685"/>
              <a:ext cx="1718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Power BI </a:t>
              </a:r>
              <a:r>
                <a:rPr lang="sv-SE" dirty="0" err="1">
                  <a:solidFill>
                    <a:schemeClr val="bg1"/>
                  </a:solidFill>
                </a:rPr>
                <a:t>Prod</a:t>
              </a:r>
              <a:endParaRPr lang="sv-SE" dirty="0">
                <a:solidFill>
                  <a:schemeClr val="bg1"/>
                </a:solidFill>
              </a:endParaRPr>
            </a:p>
            <a:p>
              <a:r>
                <a:rPr lang="sv-SE" dirty="0" err="1">
                  <a:solidFill>
                    <a:schemeClr val="bg1"/>
                  </a:solidFill>
                </a:rPr>
                <a:t>Workspace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  <p:pic>
        <p:nvPicPr>
          <p:cNvPr id="50" name="Picture 2">
            <a:extLst>
              <a:ext uri="{FF2B5EF4-FFF2-40B4-BE49-F238E27FC236}">
                <a16:creationId xmlns:a16="http://schemas.microsoft.com/office/drawing/2014/main" id="{28A2A7E3-341B-09D1-3A09-967EED036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33" y="50893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A14756B5-7F54-6F45-88A5-E68DA6CE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311" y="142996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8B4143C-5C8F-1EA9-2B4C-3441778A57F1}"/>
              </a:ext>
            </a:extLst>
          </p:cNvPr>
          <p:cNvSpPr txBox="1"/>
          <p:nvPr/>
        </p:nvSpPr>
        <p:spPr>
          <a:xfrm>
            <a:off x="3490916" y="215183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*.</a:t>
            </a:r>
            <a:r>
              <a:rPr lang="sv-SE" dirty="0" err="1">
                <a:solidFill>
                  <a:schemeClr val="bg1"/>
                </a:solidFill>
              </a:rPr>
              <a:t>pbip</a:t>
            </a:r>
            <a:r>
              <a:rPr lang="sv-SE" dirty="0">
                <a:solidFill>
                  <a:schemeClr val="bg1"/>
                </a:solidFill>
              </a:rPr>
              <a:t> + </a:t>
            </a:r>
            <a:r>
              <a:rPr lang="sv-SE" dirty="0" err="1">
                <a:solidFill>
                  <a:schemeClr val="bg1"/>
                </a:solidFill>
              </a:rPr>
              <a:t>git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A23CC7-F2F9-6FF2-0D22-E4D392BC2913}"/>
              </a:ext>
            </a:extLst>
          </p:cNvPr>
          <p:cNvSpPr txBox="1"/>
          <p:nvPr/>
        </p:nvSpPr>
        <p:spPr>
          <a:xfrm>
            <a:off x="3400466" y="518969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*.</a:t>
            </a:r>
            <a:r>
              <a:rPr lang="sv-SE" dirty="0" err="1">
                <a:solidFill>
                  <a:schemeClr val="bg1"/>
                </a:solidFill>
              </a:rPr>
              <a:t>pbip</a:t>
            </a:r>
            <a:r>
              <a:rPr lang="sv-SE" dirty="0">
                <a:solidFill>
                  <a:schemeClr val="bg1"/>
                </a:solidFill>
              </a:rPr>
              <a:t> + </a:t>
            </a:r>
            <a:r>
              <a:rPr lang="sv-SE" dirty="0" err="1">
                <a:solidFill>
                  <a:schemeClr val="bg1"/>
                </a:solidFill>
              </a:rPr>
              <a:t>git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33CE52-B3CD-FF15-950F-19ED091C3F84}"/>
              </a:ext>
            </a:extLst>
          </p:cNvPr>
          <p:cNvGrpSpPr/>
          <p:nvPr/>
        </p:nvGrpSpPr>
        <p:grpSpPr>
          <a:xfrm>
            <a:off x="4190787" y="3176337"/>
            <a:ext cx="2433693" cy="1463040"/>
            <a:chOff x="4239434" y="2492943"/>
            <a:chExt cx="2433693" cy="146304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3DB973C-F2E9-F9C1-4E83-075427F2D809}"/>
                </a:ext>
              </a:extLst>
            </p:cNvPr>
            <p:cNvGrpSpPr/>
            <p:nvPr/>
          </p:nvGrpSpPr>
          <p:grpSpPr>
            <a:xfrm>
              <a:off x="4239434" y="2492943"/>
              <a:ext cx="2433693" cy="1463040"/>
              <a:chOff x="4297185" y="2406316"/>
              <a:chExt cx="2433693" cy="146304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E1CD630-299A-7489-AFC0-2D4FC109E7AA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2858AA84-B05C-411B-3E85-4BC6D593E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97185" y="2406316"/>
                <a:ext cx="793546" cy="599511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737647-C665-F3E6-540A-DD4F839A7666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758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>
                    <a:solidFill>
                      <a:schemeClr val="bg1"/>
                    </a:solidFill>
                  </a:rPr>
                  <a:t>Azure</a:t>
                </a:r>
                <a:r>
                  <a:rPr lang="sv-SE" dirty="0">
                    <a:solidFill>
                      <a:schemeClr val="bg1"/>
                    </a:solidFill>
                  </a:rPr>
                  <a:t> DevOps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AD0D4E-1057-B31D-45FE-5E6C4ECB5B37}"/>
                </a:ext>
              </a:extLst>
            </p:cNvPr>
            <p:cNvSpPr txBox="1"/>
            <p:nvPr/>
          </p:nvSpPr>
          <p:spPr>
            <a:xfrm>
              <a:off x="4874372" y="3296187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Git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1544FC89-D962-62DE-800D-16FBB7396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656" y="3180253"/>
              <a:ext cx="601200" cy="60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038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86F671-DC62-61C0-3F84-FB6A4572D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55469"/>
            <a:ext cx="10028722" cy="906293"/>
          </a:xfrm>
        </p:spPr>
        <p:txBody>
          <a:bodyPr/>
          <a:lstStyle/>
          <a:p>
            <a:r>
              <a:rPr lang="sv-SE" dirty="0"/>
              <a:t>POWER BI DEPLOYMENT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0182-F260-D807-5FD4-DFA76731CEB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The full DevOps </a:t>
            </a:r>
            <a:r>
              <a:rPr lang="sv-SE" dirty="0" err="1">
                <a:solidFill>
                  <a:schemeClr val="bg1"/>
                </a:solidFill>
              </a:rPr>
              <a:t>experience</a:t>
            </a:r>
            <a:r>
              <a:rPr lang="sv-SE" dirty="0">
                <a:solidFill>
                  <a:schemeClr val="bg1"/>
                </a:solidFill>
              </a:rPr>
              <a:t> in Power BI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Automated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deployment</a:t>
            </a:r>
            <a:r>
              <a:rPr lang="sv-SE" dirty="0">
                <a:solidFill>
                  <a:schemeClr val="bg1"/>
                </a:solidFill>
              </a:rPr>
              <a:t> and version handling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Built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into</a:t>
            </a:r>
            <a:r>
              <a:rPr lang="sv-SE" dirty="0">
                <a:solidFill>
                  <a:schemeClr val="bg1"/>
                </a:solidFill>
              </a:rPr>
              <a:t> the Power BI service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Requres</a:t>
            </a:r>
            <a:r>
              <a:rPr lang="sv-SE" dirty="0">
                <a:solidFill>
                  <a:schemeClr val="bg1"/>
                </a:solidFill>
              </a:rPr>
              <a:t> Premium, Premium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or </a:t>
            </a:r>
            <a:r>
              <a:rPr lang="sv-SE" dirty="0" err="1">
                <a:solidFill>
                  <a:schemeClr val="bg1"/>
                </a:solidFill>
              </a:rPr>
              <a:t>Fabric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163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7735D-C493-3A10-D162-9B4AEE964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ECD90-1A69-E69E-38E0-9AC7655D186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10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using</a:t>
            </a:r>
            <a:r>
              <a:rPr lang="sv-SE" dirty="0">
                <a:solidFill>
                  <a:schemeClr val="bg1"/>
                </a:solidFill>
              </a:rPr>
              <a:t> Power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with</a:t>
            </a:r>
            <a:r>
              <a:rPr lang="sv-SE" dirty="0">
                <a:solidFill>
                  <a:schemeClr val="bg1"/>
                </a:solidFill>
              </a:rPr>
              <a:t> Power BI </a:t>
            </a:r>
            <a:r>
              <a:rPr lang="sv-SE" dirty="0" err="1">
                <a:solidFill>
                  <a:schemeClr val="bg1"/>
                </a:solidFill>
              </a:rPr>
              <a:t>Dashboard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10 * $ 5 = $ 50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 Power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Per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10 * $ 10 = $ 100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 Power BI Pro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Total </a:t>
            </a:r>
            <a:r>
              <a:rPr lang="sv-SE" dirty="0" err="1">
                <a:solidFill>
                  <a:schemeClr val="bg1"/>
                </a:solidFill>
              </a:rPr>
              <a:t>cost</a:t>
            </a:r>
            <a:r>
              <a:rPr lang="sv-SE" dirty="0">
                <a:solidFill>
                  <a:schemeClr val="bg1"/>
                </a:solidFill>
              </a:rPr>
              <a:t> $ 150 per 10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 ($ 15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Pay</a:t>
            </a:r>
            <a:r>
              <a:rPr lang="sv-SE" dirty="0">
                <a:solidFill>
                  <a:schemeClr val="bg1"/>
                </a:solidFill>
              </a:rPr>
              <a:t> as </a:t>
            </a:r>
            <a:r>
              <a:rPr lang="sv-SE" dirty="0" err="1">
                <a:solidFill>
                  <a:schemeClr val="bg1"/>
                </a:solidFill>
              </a:rPr>
              <a:t>you</a:t>
            </a:r>
            <a:r>
              <a:rPr lang="sv-SE" dirty="0">
                <a:solidFill>
                  <a:schemeClr val="bg1"/>
                </a:solidFill>
              </a:rPr>
              <a:t> go </a:t>
            </a:r>
          </a:p>
        </p:txBody>
      </p:sp>
    </p:spTree>
    <p:extLst>
      <p:ext uri="{BB962C8B-B14F-4D97-AF65-F5344CB8AC3E}">
        <p14:creationId xmlns:p14="http://schemas.microsoft.com/office/powerpoint/2010/main" val="230606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286A26-4EFE-FE0B-4094-187E5CF6B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55469"/>
            <a:ext cx="8892941" cy="906293"/>
          </a:xfrm>
        </p:spPr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ApPS</a:t>
            </a:r>
            <a:r>
              <a:rPr lang="sv-SE" dirty="0"/>
              <a:t> - </a:t>
            </a:r>
            <a:r>
              <a:rPr lang="sv-SE" dirty="0" err="1"/>
              <a:t>Pay</a:t>
            </a:r>
            <a:r>
              <a:rPr lang="sv-SE" dirty="0"/>
              <a:t> As </a:t>
            </a:r>
            <a:r>
              <a:rPr lang="sv-SE" dirty="0" err="1"/>
              <a:t>You</a:t>
            </a:r>
            <a:r>
              <a:rPr lang="sv-SE" dirty="0"/>
              <a:t> Go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2CF6-70B7-CE53-2383-B6ED5FC288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062086" cy="2383698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Needs</a:t>
            </a:r>
            <a:r>
              <a:rPr lang="sv-SE" dirty="0">
                <a:solidFill>
                  <a:schemeClr val="bg1"/>
                </a:solidFill>
              </a:rPr>
              <a:t> to be </a:t>
            </a:r>
            <a:r>
              <a:rPr lang="sv-SE" dirty="0" err="1">
                <a:solidFill>
                  <a:schemeClr val="bg1"/>
                </a:solidFill>
              </a:rPr>
              <a:t>investigated</a:t>
            </a:r>
            <a:r>
              <a:rPr lang="sv-SE" dirty="0">
                <a:solidFill>
                  <a:schemeClr val="bg1"/>
                </a:solidFill>
              </a:rPr>
              <a:t> and </a:t>
            </a:r>
            <a:r>
              <a:rPr lang="sv-SE" dirty="0" err="1">
                <a:solidFill>
                  <a:schemeClr val="bg1"/>
                </a:solidFill>
              </a:rPr>
              <a:t>assessed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No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requirement</a:t>
            </a:r>
            <a:r>
              <a:rPr lang="sv-SE" dirty="0">
                <a:solidFill>
                  <a:schemeClr val="bg1"/>
                </a:solidFill>
              </a:rPr>
              <a:t> for 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Cost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control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can</a:t>
            </a:r>
            <a:r>
              <a:rPr lang="sv-SE" dirty="0">
                <a:solidFill>
                  <a:schemeClr val="bg1"/>
                </a:solidFill>
              </a:rPr>
              <a:t> be a </a:t>
            </a:r>
            <a:r>
              <a:rPr lang="sv-SE" dirty="0" err="1">
                <a:solidFill>
                  <a:schemeClr val="bg1"/>
                </a:solidFill>
              </a:rPr>
              <a:t>challenge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052" name="Picture 4" descr="Example of three apps enabled for pay-as-you-go">
            <a:extLst>
              <a:ext uri="{FF2B5EF4-FFF2-40B4-BE49-F238E27FC236}">
                <a16:creationId xmlns:a16="http://schemas.microsoft.com/office/drawing/2014/main" id="{19104EB1-A7EA-257E-2187-A0311C74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445" y="1786890"/>
            <a:ext cx="5715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35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673F8-0E82-0E2E-1B8F-5363554C4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 err="1"/>
              <a:t>Questions</a:t>
            </a:r>
            <a:r>
              <a:rPr lang="sv-SE" dirty="0"/>
              <a:t> &amp; </a:t>
            </a:r>
            <a:r>
              <a:rPr lang="sv-SE" dirty="0" err="1"/>
              <a:t>Discussion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1821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20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6625D-18C1-EE3B-D4BE-D7895C0418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Platform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8CEE7-DDAA-C728-B8E7-DB6983C901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5170743"/>
            <a:ext cx="6552414" cy="369332"/>
          </a:xfrm>
        </p:spPr>
        <p:txBody>
          <a:bodyPr/>
          <a:lstStyle/>
          <a:p>
            <a:r>
              <a:rPr lang="sv-SE" dirty="0" err="1"/>
              <a:t>Walkthrough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Best </a:t>
            </a:r>
            <a:r>
              <a:rPr lang="sv-SE" dirty="0" err="1"/>
              <a:t>practices</a:t>
            </a:r>
            <a:r>
              <a:rPr lang="sv-SE" dirty="0"/>
              <a:t>, DevOps &amp; </a:t>
            </a:r>
            <a:r>
              <a:rPr lang="sv-SE" dirty="0" err="1"/>
              <a:t>Licenses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5541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1AAF30-F592-AAA6-DB47-B8AE70A66487}"/>
              </a:ext>
            </a:extLst>
          </p:cNvPr>
          <p:cNvSpPr txBox="1"/>
          <p:nvPr/>
        </p:nvSpPr>
        <p:spPr>
          <a:xfrm>
            <a:off x="758790" y="1078028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BENEFITS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40A53-482A-D745-32CB-0D368C846C68}"/>
              </a:ext>
            </a:extLst>
          </p:cNvPr>
          <p:cNvSpPr txBox="1"/>
          <p:nvPr/>
        </p:nvSpPr>
        <p:spPr>
          <a:xfrm>
            <a:off x="4099299" y="219777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POWER PLATFORM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381BD-9D2B-9CA0-C7DC-4A8AC1AADD7A}"/>
              </a:ext>
            </a:extLst>
          </p:cNvPr>
          <p:cNvSpPr txBox="1"/>
          <p:nvPr/>
        </p:nvSpPr>
        <p:spPr>
          <a:xfrm>
            <a:off x="6991659" y="1075659"/>
            <a:ext cx="2169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6DD1E-100D-FB01-0929-18E1D10D6094}"/>
              </a:ext>
            </a:extLst>
          </p:cNvPr>
          <p:cNvSpPr txBox="1"/>
          <p:nvPr/>
        </p:nvSpPr>
        <p:spPr>
          <a:xfrm>
            <a:off x="758789" y="2135204"/>
            <a:ext cx="4082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err="1">
                <a:solidFill>
                  <a:schemeClr val="bg1"/>
                </a:solidFill>
                <a:latin typeface="+mj-lt"/>
              </a:rPr>
              <a:t>Low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sv-SE" sz="3200" dirty="0" err="1">
                <a:solidFill>
                  <a:schemeClr val="bg1"/>
                </a:solidFill>
                <a:latin typeface="+mj-lt"/>
              </a:rPr>
              <a:t>Code</a:t>
            </a:r>
            <a:endParaRPr lang="sv-SE" sz="3200" dirty="0">
              <a:solidFill>
                <a:schemeClr val="bg1"/>
              </a:solidFill>
              <a:latin typeface="+mj-lt"/>
            </a:endParaRP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Self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06F58-348D-2820-2BD3-8050701BCEA6}"/>
              </a:ext>
            </a:extLst>
          </p:cNvPr>
          <p:cNvSpPr txBox="1"/>
          <p:nvPr/>
        </p:nvSpPr>
        <p:spPr>
          <a:xfrm>
            <a:off x="6991659" y="2048577"/>
            <a:ext cx="4876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err="1">
                <a:solidFill>
                  <a:schemeClr val="bg1"/>
                </a:solidFill>
                <a:latin typeface="+mj-lt"/>
              </a:rPr>
              <a:t>Traceability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&amp; </a:t>
            </a:r>
            <a:r>
              <a:rPr lang="sv-SE" sz="3200" dirty="0" err="1">
                <a:solidFill>
                  <a:schemeClr val="bg1"/>
                </a:solidFill>
                <a:latin typeface="+mj-lt"/>
              </a:rPr>
              <a:t>Debug</a:t>
            </a:r>
            <a:endParaRPr lang="sv-SE" sz="3200" dirty="0">
              <a:solidFill>
                <a:schemeClr val="bg1"/>
              </a:solidFill>
              <a:latin typeface="+mj-lt"/>
            </a:endParaRP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  <a:p>
            <a:r>
              <a:rPr lang="sv-SE" sz="3200" dirty="0" err="1">
                <a:solidFill>
                  <a:schemeClr val="bg1"/>
                </a:solidFill>
                <a:latin typeface="+mj-lt"/>
              </a:rPr>
              <a:t>Single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sv-SE" sz="3200" dirty="0" err="1">
                <a:solidFill>
                  <a:schemeClr val="bg1"/>
                </a:solidFill>
                <a:latin typeface="+mj-lt"/>
              </a:rPr>
              <a:t>developer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focus</a:t>
            </a: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9A73C-51D0-6AED-1CB8-327985C0DC7A}"/>
              </a:ext>
            </a:extLst>
          </p:cNvPr>
          <p:cNvSpPr txBox="1"/>
          <p:nvPr/>
        </p:nvSpPr>
        <p:spPr>
          <a:xfrm>
            <a:off x="4302013" y="4341684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70745-36F0-7601-E7FD-FA9C5B6CF549}"/>
              </a:ext>
            </a:extLst>
          </p:cNvPr>
          <p:cNvSpPr txBox="1"/>
          <p:nvPr/>
        </p:nvSpPr>
        <p:spPr>
          <a:xfrm>
            <a:off x="3488800" y="5197566"/>
            <a:ext cx="385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200" dirty="0" err="1">
                <a:solidFill>
                  <a:schemeClr val="bg1"/>
                </a:solidFill>
                <a:latin typeface="+mj-lt"/>
              </a:rPr>
              <a:t>Efficient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DevOps</a:t>
            </a:r>
          </a:p>
        </p:txBody>
      </p:sp>
    </p:spTree>
    <p:extLst>
      <p:ext uri="{BB962C8B-B14F-4D97-AF65-F5344CB8AC3E}">
        <p14:creationId xmlns:p14="http://schemas.microsoft.com/office/powerpoint/2010/main" val="29153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8EE0587-E7A4-5B9A-A383-2F4DE4C276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48399" r="-196" b="-33720"/>
          <a:stretch/>
        </p:blipFill>
        <p:spPr>
          <a:xfrm>
            <a:off x="6698999" y="0"/>
            <a:ext cx="5335059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4CC08-F9B0-1222-5707-BC0739C48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886" y="655469"/>
            <a:ext cx="10309532" cy="906293"/>
          </a:xfrm>
        </p:spPr>
        <p:txBody>
          <a:bodyPr/>
          <a:lstStyle/>
          <a:p>
            <a:r>
              <a:rPr lang="sv-SE" dirty="0" err="1"/>
              <a:t>Enviroments</a:t>
            </a:r>
            <a:r>
              <a:rPr lang="sv-SE" dirty="0"/>
              <a:t> &amp; DevOps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E13C-B485-4BAC-6E6C-48E40FC93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3886" y="1822542"/>
            <a:ext cx="6285114" cy="4352400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Purpose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DevOps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Optimization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flow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Feedback loops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Experimentation</a:t>
            </a:r>
            <a:br>
              <a:rPr lang="sv-SE" dirty="0">
                <a:solidFill>
                  <a:schemeClr val="bg1"/>
                </a:solidFill>
              </a:rPr>
            </a:b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Ways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Work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Version handling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Automated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deploy</a:t>
            </a:r>
            <a:r>
              <a:rPr lang="sv-SE" dirty="0">
                <a:solidFill>
                  <a:schemeClr val="bg1"/>
                </a:solidFill>
              </a:rPr>
              <a:t> – </a:t>
            </a:r>
            <a:r>
              <a:rPr lang="sv-SE" dirty="0" err="1">
                <a:solidFill>
                  <a:schemeClr val="bg1"/>
                </a:solidFill>
              </a:rPr>
              <a:t>dev</a:t>
            </a:r>
            <a:r>
              <a:rPr lang="sv-SE" dirty="0">
                <a:solidFill>
                  <a:schemeClr val="bg1"/>
                </a:solidFill>
              </a:rPr>
              <a:t> – test – </a:t>
            </a:r>
            <a:r>
              <a:rPr lang="sv-SE" dirty="0" err="1">
                <a:solidFill>
                  <a:schemeClr val="bg1"/>
                </a:solidFill>
              </a:rPr>
              <a:t>prod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Challenges</a:t>
            </a: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Power </a:t>
            </a:r>
            <a:r>
              <a:rPr lang="sv-SE" dirty="0" err="1">
                <a:solidFill>
                  <a:schemeClr val="bg1"/>
                </a:solidFill>
              </a:rPr>
              <a:t>Platform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target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group</a:t>
            </a:r>
            <a:r>
              <a:rPr lang="sv-SE" dirty="0">
                <a:solidFill>
                  <a:schemeClr val="bg1"/>
                </a:solidFill>
              </a:rPr>
              <a:t> – Self Service</a:t>
            </a:r>
          </a:p>
        </p:txBody>
      </p:sp>
    </p:spTree>
    <p:extLst>
      <p:ext uri="{BB962C8B-B14F-4D97-AF65-F5344CB8AC3E}">
        <p14:creationId xmlns:p14="http://schemas.microsoft.com/office/powerpoint/2010/main" val="32927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4B5E9C-A1D1-EAB2-F549-C8BBE657C45D}"/>
              </a:ext>
            </a:extLst>
          </p:cNvPr>
          <p:cNvGrpSpPr/>
          <p:nvPr/>
        </p:nvGrpSpPr>
        <p:grpSpPr>
          <a:xfrm>
            <a:off x="334290" y="789271"/>
            <a:ext cx="2389659" cy="1251285"/>
            <a:chOff x="334290" y="789271"/>
            <a:chExt cx="2389659" cy="12512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EF50DDE-9312-F7A8-1C72-3CD72CDD651F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E58F31-C04E-D314-5DAA-1159756E0939}"/>
                </a:ext>
              </a:extLst>
            </p:cNvPr>
            <p:cNvSpPr txBox="1"/>
            <p:nvPr/>
          </p:nvSpPr>
          <p:spPr>
            <a:xfrm>
              <a:off x="334290" y="1489276"/>
              <a:ext cx="1228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app</a:t>
              </a:r>
              <a:r>
                <a:rPr lang="sv-SE" dirty="0">
                  <a:solidFill>
                    <a:schemeClr val="bg1"/>
                  </a:solidFill>
                </a:rPr>
                <a:t> </a:t>
              </a:r>
              <a:r>
                <a:rPr lang="sv-SE" dirty="0" err="1">
                  <a:solidFill>
                    <a:schemeClr val="bg1"/>
                  </a:solidFill>
                </a:rPr>
                <a:t>code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1028" name="Picture 4" descr="power-apps-logo-800-600 - Broadview Networks">
              <a:extLst>
                <a:ext uri="{FF2B5EF4-FFF2-40B4-BE49-F238E27FC236}">
                  <a16:creationId xmlns:a16="http://schemas.microsoft.com/office/drawing/2014/main" id="{769DC4B2-D643-F382-B0E2-0BD7099BF5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2175307" y="1434604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53B27E-AD20-8553-50A2-F4135B65EC63}"/>
              </a:ext>
            </a:extLst>
          </p:cNvPr>
          <p:cNvGrpSpPr/>
          <p:nvPr/>
        </p:nvGrpSpPr>
        <p:grpSpPr>
          <a:xfrm>
            <a:off x="383711" y="4191802"/>
            <a:ext cx="2389659" cy="1251285"/>
            <a:chOff x="334290" y="789271"/>
            <a:chExt cx="2389659" cy="12512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38102B-49CA-A137-5C30-18C0F7D181D2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AB362-564A-048E-D899-CAA3DA14A190}"/>
                </a:ext>
              </a:extLst>
            </p:cNvPr>
            <p:cNvSpPr txBox="1"/>
            <p:nvPr/>
          </p:nvSpPr>
          <p:spPr>
            <a:xfrm>
              <a:off x="334290" y="1489276"/>
              <a:ext cx="1228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app</a:t>
              </a:r>
              <a:r>
                <a:rPr lang="sv-SE" dirty="0">
                  <a:solidFill>
                    <a:schemeClr val="bg1"/>
                  </a:solidFill>
                </a:rPr>
                <a:t> </a:t>
              </a:r>
              <a:r>
                <a:rPr lang="sv-SE" dirty="0" err="1">
                  <a:solidFill>
                    <a:schemeClr val="bg1"/>
                  </a:solidFill>
                </a:rPr>
                <a:t>code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4" descr="power-apps-logo-800-600 - Broadview Networks">
              <a:extLst>
                <a:ext uri="{FF2B5EF4-FFF2-40B4-BE49-F238E27FC236}">
                  <a16:creationId xmlns:a16="http://schemas.microsoft.com/office/drawing/2014/main" id="{E23D32B6-179C-C18D-C02E-FBCACD8D32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2175307" y="1434604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5164E42-9633-B3EC-6BD9-95FF8EA77E9C}"/>
              </a:ext>
            </a:extLst>
          </p:cNvPr>
          <p:cNvCxnSpPr>
            <a:stCxn id="8" idx="3"/>
            <a:endCxn id="14" idx="2"/>
          </p:cNvCxnSpPr>
          <p:nvPr/>
        </p:nvCxnSpPr>
        <p:spPr>
          <a:xfrm flipV="1">
            <a:off x="2773370" y="3955983"/>
            <a:ext cx="2685565" cy="861462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44BE92E-5BD1-886C-1C44-6DC55BE8A002}"/>
              </a:ext>
            </a:extLst>
          </p:cNvPr>
          <p:cNvCxnSpPr>
            <a:stCxn id="2" idx="3"/>
            <a:endCxn id="14" idx="0"/>
          </p:cNvCxnSpPr>
          <p:nvPr/>
        </p:nvCxnSpPr>
        <p:spPr>
          <a:xfrm>
            <a:off x="2723949" y="1414914"/>
            <a:ext cx="2734986" cy="1078029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F579C1-4D06-8270-1FAF-72D0EFCC1E5F}"/>
              </a:ext>
            </a:extLst>
          </p:cNvPr>
          <p:cNvSpPr txBox="1"/>
          <p:nvPr/>
        </p:nvSpPr>
        <p:spPr>
          <a:xfrm>
            <a:off x="4239434" y="981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code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AF9E8-C5AB-2836-5AFB-430CD8A0EB38}"/>
              </a:ext>
            </a:extLst>
          </p:cNvPr>
          <p:cNvSpPr txBox="1"/>
          <p:nvPr/>
        </p:nvSpPr>
        <p:spPr>
          <a:xfrm>
            <a:off x="4239433" y="48174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code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898FA6-167F-1B5B-E295-C295B22D6B21}"/>
              </a:ext>
            </a:extLst>
          </p:cNvPr>
          <p:cNvGrpSpPr/>
          <p:nvPr/>
        </p:nvGrpSpPr>
        <p:grpSpPr>
          <a:xfrm>
            <a:off x="8987277" y="4011095"/>
            <a:ext cx="1551273" cy="654518"/>
            <a:chOff x="8853636" y="510140"/>
            <a:chExt cx="1551273" cy="65451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86B2AEE-A36B-0731-2963-1F4C8DABF62E}"/>
                </a:ext>
              </a:extLst>
            </p:cNvPr>
            <p:cNvSpPr/>
            <p:nvPr/>
          </p:nvSpPr>
          <p:spPr>
            <a:xfrm>
              <a:off x="8853636" y="510140"/>
              <a:ext cx="1551273" cy="65451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3" name="Picture 4" descr="power-apps-logo-800-600 - Broadview Networks">
              <a:extLst>
                <a:ext uri="{FF2B5EF4-FFF2-40B4-BE49-F238E27FC236}">
                  <a16:creationId xmlns:a16="http://schemas.microsoft.com/office/drawing/2014/main" id="{A3696C13-72B4-857A-FB55-91029C623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8959514" y="659186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E33DE6-528D-D716-5093-5A98282B1CA5}"/>
                </a:ext>
              </a:extLst>
            </p:cNvPr>
            <p:cNvSpPr txBox="1"/>
            <p:nvPr/>
          </p:nvSpPr>
          <p:spPr>
            <a:xfrm>
              <a:off x="9423719" y="65918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Prod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93E207-1B8D-9E57-E42E-407AC1677D69}"/>
              </a:ext>
            </a:extLst>
          </p:cNvPr>
          <p:cNvGrpSpPr/>
          <p:nvPr/>
        </p:nvGrpSpPr>
        <p:grpSpPr>
          <a:xfrm>
            <a:off x="8853636" y="1531349"/>
            <a:ext cx="1551273" cy="654518"/>
            <a:chOff x="8853636" y="1531349"/>
            <a:chExt cx="1551273" cy="654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461BDC-DAB4-3559-37D0-9A8B359AD1D2}"/>
                </a:ext>
              </a:extLst>
            </p:cNvPr>
            <p:cNvSpPr/>
            <p:nvPr/>
          </p:nvSpPr>
          <p:spPr>
            <a:xfrm>
              <a:off x="8853636" y="1531349"/>
              <a:ext cx="1551273" cy="65451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7" name="Picture 4" descr="power-apps-logo-800-600 - Broadview Networks">
              <a:extLst>
                <a:ext uri="{FF2B5EF4-FFF2-40B4-BE49-F238E27FC236}">
                  <a16:creationId xmlns:a16="http://schemas.microsoft.com/office/drawing/2014/main" id="{509485AC-5698-9E96-D8CB-8B7070E5E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8959514" y="1680395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5BD3B2-1078-E1FC-AF13-FE7A30065E91}"/>
                </a:ext>
              </a:extLst>
            </p:cNvPr>
            <p:cNvSpPr txBox="1"/>
            <p:nvPr/>
          </p:nvSpPr>
          <p:spPr>
            <a:xfrm>
              <a:off x="9423719" y="1680395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Test</a:t>
              </a:r>
            </a:p>
          </p:txBody>
        </p:sp>
      </p:grp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68604345-6948-28C4-1A44-FC97CED4EDDD}"/>
              </a:ext>
            </a:extLst>
          </p:cNvPr>
          <p:cNvCxnSpPr>
            <a:stCxn id="14" idx="3"/>
            <a:endCxn id="26" idx="1"/>
          </p:cNvCxnSpPr>
          <p:nvPr/>
        </p:nvCxnSpPr>
        <p:spPr>
          <a:xfrm flipV="1">
            <a:off x="6673127" y="1858608"/>
            <a:ext cx="2180509" cy="1365855"/>
          </a:xfrm>
          <a:prstGeom prst="bentConnector3">
            <a:avLst>
              <a:gd name="adj1" fmla="val 385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89EC0FE3-1B54-6F25-FE7C-2A431D913F6F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>
            <a:off x="6673127" y="3224463"/>
            <a:ext cx="2314150" cy="1113891"/>
          </a:xfrm>
          <a:prstGeom prst="bentConnector3">
            <a:avLst>
              <a:gd name="adj1" fmla="val 36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8076184-1408-6C2A-9AE1-585045C92FD3}"/>
              </a:ext>
            </a:extLst>
          </p:cNvPr>
          <p:cNvSpPr txBox="1"/>
          <p:nvPr/>
        </p:nvSpPr>
        <p:spPr>
          <a:xfrm>
            <a:off x="7554602" y="3018761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Deployment</a:t>
            </a:r>
            <a:r>
              <a:rPr lang="sv-SE" dirty="0">
                <a:solidFill>
                  <a:schemeClr val="bg1"/>
                </a:solidFill>
              </a:rPr>
              <a:t> pipelines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677A4B-4001-4697-46D4-3BBC636F261F}"/>
              </a:ext>
            </a:extLst>
          </p:cNvPr>
          <p:cNvSpPr txBox="1"/>
          <p:nvPr/>
        </p:nvSpPr>
        <p:spPr>
          <a:xfrm>
            <a:off x="2750372" y="6137037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GROWING SUPPORT FOR DEVOPS IN POWER PLATFORM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93E826-5614-6734-91F1-2D81CE054371}"/>
              </a:ext>
            </a:extLst>
          </p:cNvPr>
          <p:cNvGrpSpPr/>
          <p:nvPr/>
        </p:nvGrpSpPr>
        <p:grpSpPr>
          <a:xfrm>
            <a:off x="4239434" y="2492943"/>
            <a:ext cx="2433693" cy="1463040"/>
            <a:chOff x="4239434" y="2492943"/>
            <a:chExt cx="2433693" cy="14630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FB3D5C-7D2F-07BE-EA66-0640BE7B9F99}"/>
                </a:ext>
              </a:extLst>
            </p:cNvPr>
            <p:cNvGrpSpPr/>
            <p:nvPr/>
          </p:nvGrpSpPr>
          <p:grpSpPr>
            <a:xfrm>
              <a:off x="4239434" y="2492943"/>
              <a:ext cx="2433693" cy="1463040"/>
              <a:chOff x="4297185" y="2406316"/>
              <a:chExt cx="2433693" cy="146304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DB06D4-424B-ED4E-4C59-BBD89F00E278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AC2F5FF3-A1D4-8FE9-3044-0911FF284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97185" y="2406316"/>
                <a:ext cx="793546" cy="59951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A0ECAC-956E-4795-1941-B409410F20A1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758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>
                    <a:solidFill>
                      <a:schemeClr val="bg1"/>
                    </a:solidFill>
                  </a:rPr>
                  <a:t>Azure</a:t>
                </a:r>
                <a:r>
                  <a:rPr lang="sv-SE" dirty="0">
                    <a:solidFill>
                      <a:schemeClr val="bg1"/>
                    </a:solidFill>
                  </a:rPr>
                  <a:t> DevOps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2D91B5-72C2-44E1-6DD5-14EFC0950855}"/>
                </a:ext>
              </a:extLst>
            </p:cNvPr>
            <p:cNvSpPr txBox="1"/>
            <p:nvPr/>
          </p:nvSpPr>
          <p:spPr>
            <a:xfrm>
              <a:off x="4874372" y="3296187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Git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24C6CD9-CABF-0122-D0F9-1F7817AF0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656" y="3180253"/>
              <a:ext cx="601200" cy="60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5B9B71F-C205-7C94-8A74-3AB06C7616B5}"/>
              </a:ext>
            </a:extLst>
          </p:cNvPr>
          <p:cNvSpPr txBox="1">
            <a:spLocks/>
          </p:cNvSpPr>
          <p:nvPr/>
        </p:nvSpPr>
        <p:spPr>
          <a:xfrm>
            <a:off x="3039977" y="154555"/>
            <a:ext cx="5919537" cy="663192"/>
          </a:xfrm>
          <a:prstGeom prst="rect">
            <a:avLst/>
          </a:prstGeom>
        </p:spPr>
        <p:txBody>
          <a:bodyPr/>
          <a:lstStyle>
            <a:lvl1pPr marL="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Univers LT Std 57 Cn" charset="0"/>
                <a:cs typeface="Univers LT Std 57 Cn" charset="0"/>
              </a:defRPr>
            </a:lvl1pPr>
            <a:lvl2pPr marL="360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Univers LT Std 57 Cn" charset="0"/>
                <a:cs typeface="Univers LT Std 57 Cn" charset="0"/>
              </a:defRPr>
            </a:lvl2pPr>
            <a:lvl3pPr marL="57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9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08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224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3200" b="1" dirty="0">
                <a:solidFill>
                  <a:schemeClr val="bg1"/>
                </a:solidFill>
                <a:latin typeface="+mj-lt"/>
              </a:rPr>
              <a:t>DEVOPS IN POWER APPS</a:t>
            </a:r>
          </a:p>
        </p:txBody>
      </p:sp>
    </p:spTree>
    <p:extLst>
      <p:ext uri="{BB962C8B-B14F-4D97-AF65-F5344CB8AC3E}">
        <p14:creationId xmlns:p14="http://schemas.microsoft.com/office/powerpoint/2010/main" val="4130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8EE0587-E7A4-5B9A-A383-2F4DE4C276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48399" r="-196" b="-33720"/>
          <a:stretch/>
        </p:blipFill>
        <p:spPr>
          <a:xfrm>
            <a:off x="6698999" y="0"/>
            <a:ext cx="5335059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4CC08-F9B0-1222-5707-BC0739C48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886" y="655469"/>
            <a:ext cx="10309532" cy="906293"/>
          </a:xfrm>
        </p:spPr>
        <p:txBody>
          <a:bodyPr/>
          <a:lstStyle/>
          <a:p>
            <a:r>
              <a:rPr lang="sv-SE" dirty="0"/>
              <a:t>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E13C-B485-4BAC-6E6C-48E40FC93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3886" y="1822542"/>
            <a:ext cx="6285114" cy="4352400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Version handling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code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Who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did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what</a:t>
            </a:r>
            <a:r>
              <a:rPr lang="sv-SE" dirty="0">
                <a:solidFill>
                  <a:schemeClr val="bg1"/>
                </a:solidFill>
              </a:rPr>
              <a:t>?</a:t>
            </a:r>
          </a:p>
          <a:p>
            <a:pPr marL="429750" lvl="1" indent="-28575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Non </a:t>
            </a:r>
            <a:r>
              <a:rPr lang="sv-SE" dirty="0" err="1">
                <a:solidFill>
                  <a:schemeClr val="bg1"/>
                </a:solidFill>
              </a:rPr>
              <a:t>blocking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collaboration</a:t>
            </a:r>
            <a:r>
              <a:rPr lang="sv-SE" dirty="0">
                <a:solidFill>
                  <a:schemeClr val="bg1"/>
                </a:solidFill>
              </a:rPr>
              <a:t> (</a:t>
            </a:r>
            <a:r>
              <a:rPr lang="sv-SE" dirty="0" err="1">
                <a:solidFill>
                  <a:schemeClr val="bg1"/>
                </a:solidFill>
              </a:rPr>
              <a:t>most</a:t>
            </a:r>
            <a:r>
              <a:rPr lang="sv-SE" dirty="0">
                <a:solidFill>
                  <a:schemeClr val="bg1"/>
                </a:solidFill>
              </a:rPr>
              <a:t> parts)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Safer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deploy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Faster </a:t>
            </a:r>
            <a:r>
              <a:rPr lang="sv-SE" dirty="0" err="1">
                <a:solidFill>
                  <a:schemeClr val="bg1"/>
                </a:solidFill>
              </a:rPr>
              <a:t>deploy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Better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developer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experience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834210-4397-F8F2-B922-20C2161D2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POWER APPS LICENCES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9B00C-E49F-F111-A8E1-B34F137A61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Premium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 (20 $ /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Unlimited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, </a:t>
            </a:r>
            <a:r>
              <a:rPr lang="sv-SE" dirty="0" err="1">
                <a:solidFill>
                  <a:schemeClr val="bg1"/>
                </a:solidFill>
              </a:rPr>
              <a:t>suitable</a:t>
            </a:r>
            <a:r>
              <a:rPr lang="sv-SE" dirty="0">
                <a:solidFill>
                  <a:schemeClr val="bg1"/>
                </a:solidFill>
              </a:rPr>
              <a:t> for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that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needs</a:t>
            </a:r>
            <a:r>
              <a:rPr lang="sv-SE" dirty="0">
                <a:solidFill>
                  <a:schemeClr val="bg1"/>
                </a:solidFill>
              </a:rPr>
              <a:t> access to </a:t>
            </a:r>
            <a:r>
              <a:rPr lang="sv-SE" dirty="0" err="1">
                <a:solidFill>
                  <a:schemeClr val="bg1"/>
                </a:solidFill>
              </a:rPr>
              <a:t>several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Per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 (5 $ /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Access to </a:t>
            </a:r>
            <a:r>
              <a:rPr lang="sv-SE" dirty="0" err="1">
                <a:solidFill>
                  <a:schemeClr val="bg1"/>
                </a:solidFill>
              </a:rPr>
              <a:t>one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single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, </a:t>
            </a:r>
            <a:r>
              <a:rPr lang="sv-SE" dirty="0" err="1">
                <a:solidFill>
                  <a:schemeClr val="bg1"/>
                </a:solidFill>
              </a:rPr>
              <a:t>suitable</a:t>
            </a:r>
            <a:r>
              <a:rPr lang="sv-SE" dirty="0">
                <a:solidFill>
                  <a:schemeClr val="bg1"/>
                </a:solidFill>
              </a:rPr>
              <a:t> for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only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needing</a:t>
            </a:r>
            <a:r>
              <a:rPr lang="sv-SE" dirty="0">
                <a:solidFill>
                  <a:schemeClr val="bg1"/>
                </a:solidFill>
              </a:rPr>
              <a:t> access to </a:t>
            </a:r>
            <a:r>
              <a:rPr lang="sv-SE" dirty="0" err="1">
                <a:solidFill>
                  <a:schemeClr val="bg1"/>
                </a:solidFill>
              </a:rPr>
              <a:t>one</a:t>
            </a:r>
            <a:r>
              <a:rPr lang="sv-SE" dirty="0">
                <a:solidFill>
                  <a:schemeClr val="bg1"/>
                </a:solidFill>
              </a:rPr>
              <a:t> or </a:t>
            </a:r>
            <a:r>
              <a:rPr lang="sv-SE" dirty="0" err="1">
                <a:solidFill>
                  <a:schemeClr val="bg1"/>
                </a:solidFill>
              </a:rPr>
              <a:t>two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br>
              <a:rPr lang="sv-SE" dirty="0">
                <a:solidFill>
                  <a:schemeClr val="bg1"/>
                </a:solidFill>
              </a:rPr>
            </a:b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Pay</a:t>
            </a:r>
            <a:r>
              <a:rPr lang="sv-SE" dirty="0">
                <a:solidFill>
                  <a:schemeClr val="bg1"/>
                </a:solidFill>
              </a:rPr>
              <a:t> as </a:t>
            </a:r>
            <a:r>
              <a:rPr lang="sv-SE" dirty="0" err="1">
                <a:solidFill>
                  <a:schemeClr val="bg1"/>
                </a:solidFill>
              </a:rPr>
              <a:t>you</a:t>
            </a:r>
            <a:r>
              <a:rPr lang="sv-SE" dirty="0">
                <a:solidFill>
                  <a:schemeClr val="bg1"/>
                </a:solidFill>
              </a:rPr>
              <a:t> go (10 $ /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Access to 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without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fixed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licenses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2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DDC11-F9EC-C9A4-562C-AF637B054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POWER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E834-D395-31FA-F438-78BE759D74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2316321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Web Portals in the 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way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Can</a:t>
            </a:r>
            <a:r>
              <a:rPr lang="sv-SE" dirty="0">
                <a:solidFill>
                  <a:schemeClr val="bg1"/>
                </a:solidFill>
              </a:rPr>
              <a:t> be </a:t>
            </a:r>
            <a:r>
              <a:rPr lang="sv-SE" dirty="0" err="1">
                <a:solidFill>
                  <a:schemeClr val="bg1"/>
                </a:solidFill>
              </a:rPr>
              <a:t>authenticated</a:t>
            </a:r>
            <a:r>
              <a:rPr lang="sv-SE" dirty="0">
                <a:solidFill>
                  <a:schemeClr val="bg1"/>
                </a:solidFill>
              </a:rPr>
              <a:t> and non </a:t>
            </a:r>
            <a:r>
              <a:rPr lang="sv-SE" dirty="0" err="1">
                <a:solidFill>
                  <a:schemeClr val="bg1"/>
                </a:solidFill>
              </a:rPr>
              <a:t>authenticated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Suitable for </a:t>
            </a:r>
            <a:r>
              <a:rPr lang="sv-SE" dirty="0" err="1">
                <a:solidFill>
                  <a:schemeClr val="bg1"/>
                </a:solidFill>
              </a:rPr>
              <a:t>external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Different </a:t>
            </a:r>
            <a:r>
              <a:rPr lang="sv-SE" dirty="0" err="1">
                <a:solidFill>
                  <a:schemeClr val="bg1"/>
                </a:solidFill>
              </a:rPr>
              <a:t>authentication</a:t>
            </a:r>
            <a:r>
              <a:rPr lang="sv-SE" dirty="0">
                <a:solidFill>
                  <a:schemeClr val="bg1"/>
                </a:solidFill>
              </a:rPr>
              <a:t> options (</a:t>
            </a:r>
            <a:r>
              <a:rPr lang="sv-SE" dirty="0" err="1">
                <a:solidFill>
                  <a:schemeClr val="bg1"/>
                </a:solidFill>
              </a:rPr>
              <a:t>Azure</a:t>
            </a:r>
            <a:r>
              <a:rPr lang="sv-SE" dirty="0">
                <a:solidFill>
                  <a:schemeClr val="bg1"/>
                </a:solidFill>
              </a:rPr>
              <a:t> B2C, Google, Linkedin…)</a:t>
            </a:r>
          </a:p>
          <a:p>
            <a:pPr indent="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7D406B-B393-9552-884F-2D14A4FAB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95073"/>
              </p:ext>
            </p:extLst>
          </p:nvPr>
        </p:nvGraphicFramePr>
        <p:xfrm>
          <a:off x="1223210" y="3622797"/>
          <a:ext cx="6236636" cy="103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318">
                  <a:extLst>
                    <a:ext uri="{9D8B030D-6E8A-4147-A177-3AD203B41FA5}">
                      <a16:colId xmlns:a16="http://schemas.microsoft.com/office/drawing/2014/main" val="1169016964"/>
                    </a:ext>
                  </a:extLst>
                </a:gridCol>
                <a:gridCol w="3118318">
                  <a:extLst>
                    <a:ext uri="{9D8B030D-6E8A-4147-A177-3AD203B41FA5}">
                      <a16:colId xmlns:a16="http://schemas.microsoft.com/office/drawing/2014/main" val="1987561992"/>
                    </a:ext>
                  </a:extLst>
                </a:gridCol>
              </a:tblGrid>
              <a:tr h="653510">
                <a:tc>
                  <a:txBody>
                    <a:bodyPr/>
                    <a:lstStyle/>
                    <a:p>
                      <a:r>
                        <a:rPr lang="sv-SE" dirty="0" err="1"/>
                        <a:t>Authenticated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Non </a:t>
                      </a:r>
                      <a:r>
                        <a:rPr lang="sv-SE" dirty="0" err="1"/>
                        <a:t>Authenticated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51796"/>
                  </a:ext>
                </a:extLst>
              </a:tr>
              <a:tr h="378621">
                <a:tc>
                  <a:txBody>
                    <a:bodyPr/>
                    <a:lstStyle/>
                    <a:p>
                      <a:r>
                        <a:rPr lang="sv-SE" dirty="0"/>
                        <a:t>$ 200 per 100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$ 75 per 500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60375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2CCAAF8-2211-6697-DA1F-336A94896821}"/>
              </a:ext>
            </a:extLst>
          </p:cNvPr>
          <p:cNvSpPr/>
          <p:nvPr/>
        </p:nvSpPr>
        <p:spPr>
          <a:xfrm>
            <a:off x="1863423" y="5891394"/>
            <a:ext cx="4802205" cy="622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Dataverse</a:t>
            </a:r>
            <a:endParaRPr lang="sv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916C9-941E-55AF-AE68-D14E790F6A8B}"/>
              </a:ext>
            </a:extLst>
          </p:cNvPr>
          <p:cNvSpPr/>
          <p:nvPr/>
        </p:nvSpPr>
        <p:spPr>
          <a:xfrm>
            <a:off x="1863422" y="5217625"/>
            <a:ext cx="2410195" cy="622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Power </a:t>
            </a:r>
            <a:r>
              <a:rPr lang="sv-SE" dirty="0" err="1"/>
              <a:t>Apps</a:t>
            </a:r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0E46F-5900-A2DE-FA2E-B00EEEDE6254}"/>
              </a:ext>
            </a:extLst>
          </p:cNvPr>
          <p:cNvSpPr/>
          <p:nvPr/>
        </p:nvSpPr>
        <p:spPr>
          <a:xfrm>
            <a:off x="4340994" y="5217625"/>
            <a:ext cx="2324634" cy="622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Power Pages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12CF9A-CFAE-D3FF-8D5E-528F3DA54304}"/>
              </a:ext>
            </a:extLst>
          </p:cNvPr>
          <p:cNvSpPr/>
          <p:nvPr/>
        </p:nvSpPr>
        <p:spPr>
          <a:xfrm>
            <a:off x="8480527" y="5875433"/>
            <a:ext cx="2320491" cy="606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Same Data </a:t>
            </a:r>
            <a:r>
              <a:rPr lang="sv-SE" dirty="0" err="1"/>
              <a:t>Layer</a:t>
            </a:r>
            <a:endParaRPr lang="sv-S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E1896-0F59-652A-F623-C35EB77A2684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6665628" y="6178629"/>
            <a:ext cx="1814899" cy="239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020ED9F-40DD-CCAF-6D60-D9DBC4805DF2}"/>
              </a:ext>
            </a:extLst>
          </p:cNvPr>
          <p:cNvSpPr/>
          <p:nvPr/>
        </p:nvSpPr>
        <p:spPr>
          <a:xfrm>
            <a:off x="8476384" y="5217625"/>
            <a:ext cx="2324634" cy="606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Different Presentation </a:t>
            </a:r>
            <a:r>
              <a:rPr lang="sv-SE" dirty="0" err="1"/>
              <a:t>Layer</a:t>
            </a:r>
            <a:endParaRPr lang="sv-S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3F400-CE2E-5B86-0C5D-C20FD71CDCF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661485" y="5520821"/>
            <a:ext cx="1814899" cy="239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00C3E-090A-95DB-3830-295F9685B7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POWER BI LICENSING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E5DDF-43F5-A57B-0920-43B18BEF79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2542"/>
            <a:ext cx="6349452" cy="4352400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BI  Pro - $ 10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BI Premium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- $ 20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endParaRPr lang="sv-SE" dirty="0">
              <a:solidFill>
                <a:schemeClr val="bg1"/>
              </a:solidFill>
            </a:endParaRPr>
          </a:p>
          <a:p>
            <a:pPr indent="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BI </a:t>
            </a:r>
            <a:r>
              <a:rPr lang="sv-SE" dirty="0" err="1">
                <a:solidFill>
                  <a:schemeClr val="bg1"/>
                </a:solidFill>
              </a:rPr>
              <a:t>Embedded</a:t>
            </a:r>
            <a:r>
              <a:rPr lang="sv-SE" dirty="0">
                <a:solidFill>
                  <a:schemeClr val="bg1"/>
                </a:solidFill>
              </a:rPr>
              <a:t> - $ 735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By </a:t>
            </a:r>
            <a:r>
              <a:rPr lang="sv-SE" dirty="0" err="1">
                <a:solidFill>
                  <a:schemeClr val="bg1"/>
                </a:solidFill>
              </a:rPr>
              <a:t>using</a:t>
            </a:r>
            <a:r>
              <a:rPr lang="sv-SE" dirty="0">
                <a:solidFill>
                  <a:schemeClr val="bg1"/>
                </a:solidFill>
              </a:rPr>
              <a:t> D365 or </a:t>
            </a:r>
            <a:r>
              <a:rPr lang="sv-SE" dirty="0" err="1">
                <a:solidFill>
                  <a:schemeClr val="bg1"/>
                </a:solidFill>
              </a:rPr>
              <a:t>Sharepoint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it’s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possible</a:t>
            </a:r>
            <a:r>
              <a:rPr lang="sv-SE" dirty="0">
                <a:solidFill>
                  <a:schemeClr val="bg1"/>
                </a:solidFill>
              </a:rPr>
              <a:t> to offer Power BI </a:t>
            </a:r>
            <a:r>
              <a:rPr lang="sv-SE" dirty="0" err="1">
                <a:solidFill>
                  <a:schemeClr val="bg1"/>
                </a:solidFill>
              </a:rPr>
              <a:t>reports</a:t>
            </a:r>
            <a:r>
              <a:rPr lang="sv-SE" dirty="0">
                <a:solidFill>
                  <a:schemeClr val="bg1"/>
                </a:solidFill>
              </a:rPr>
              <a:t> to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without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them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having</a:t>
            </a:r>
            <a:r>
              <a:rPr lang="sv-SE" dirty="0">
                <a:solidFill>
                  <a:schemeClr val="bg1"/>
                </a:solidFill>
              </a:rPr>
              <a:t> Power BI Pro </a:t>
            </a:r>
            <a:r>
              <a:rPr lang="sv-SE" dirty="0" err="1">
                <a:solidFill>
                  <a:schemeClr val="bg1"/>
                </a:solidFill>
              </a:rPr>
              <a:t>licenses</a:t>
            </a:r>
            <a:r>
              <a:rPr lang="sv-SE" dirty="0">
                <a:solidFill>
                  <a:schemeClr val="bg1"/>
                </a:solidFill>
              </a:rPr>
              <a:t>. In </a:t>
            </a:r>
            <a:r>
              <a:rPr lang="sv-SE" dirty="0" err="1">
                <a:solidFill>
                  <a:schemeClr val="bg1"/>
                </a:solidFill>
              </a:rPr>
              <a:t>these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cases</a:t>
            </a:r>
            <a:r>
              <a:rPr lang="sv-SE" dirty="0">
                <a:solidFill>
                  <a:schemeClr val="bg1"/>
                </a:solidFill>
              </a:rPr>
              <a:t> the O365 or </a:t>
            </a:r>
            <a:r>
              <a:rPr lang="sv-SE" dirty="0" err="1">
                <a:solidFill>
                  <a:schemeClr val="bg1"/>
                </a:solidFill>
              </a:rPr>
              <a:t>Sharepoint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are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used</a:t>
            </a:r>
            <a:r>
              <a:rPr lang="sv-SE" dirty="0">
                <a:solidFill>
                  <a:schemeClr val="bg1"/>
                </a:solidFill>
              </a:rPr>
              <a:t>. </a:t>
            </a:r>
            <a:r>
              <a:rPr lang="sv-SE" dirty="0" err="1">
                <a:solidFill>
                  <a:schemeClr val="bg1"/>
                </a:solidFill>
              </a:rPr>
              <a:t>You</a:t>
            </a:r>
            <a:r>
              <a:rPr lang="sv-SE" dirty="0">
                <a:solidFill>
                  <a:schemeClr val="bg1"/>
                </a:solidFill>
              </a:rPr>
              <a:t> still </a:t>
            </a:r>
            <a:r>
              <a:rPr lang="sv-SE" dirty="0" err="1">
                <a:solidFill>
                  <a:schemeClr val="bg1"/>
                </a:solidFill>
              </a:rPr>
              <a:t>need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one</a:t>
            </a:r>
            <a:r>
              <a:rPr lang="sv-SE" dirty="0">
                <a:solidFill>
                  <a:schemeClr val="bg1"/>
                </a:solidFill>
              </a:rPr>
              <a:t> Power BI Pro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, for the </a:t>
            </a:r>
            <a:r>
              <a:rPr lang="sv-SE" dirty="0" err="1">
                <a:solidFill>
                  <a:schemeClr val="bg1"/>
                </a:solidFill>
              </a:rPr>
              <a:t>developer</a:t>
            </a:r>
            <a:r>
              <a:rPr lang="sv-SE" dirty="0">
                <a:solidFill>
                  <a:schemeClr val="bg1"/>
                </a:solidFill>
              </a:rPr>
              <a:t>, to </a:t>
            </a:r>
            <a:r>
              <a:rPr lang="sv-SE" dirty="0" err="1">
                <a:solidFill>
                  <a:schemeClr val="bg1"/>
                </a:solidFill>
              </a:rPr>
              <a:t>publish</a:t>
            </a:r>
            <a:r>
              <a:rPr lang="sv-SE" dirty="0">
                <a:solidFill>
                  <a:schemeClr val="bg1"/>
                </a:solidFill>
              </a:rPr>
              <a:t> the Power BI </a:t>
            </a:r>
            <a:r>
              <a:rPr lang="sv-SE" dirty="0" err="1">
                <a:solidFill>
                  <a:schemeClr val="bg1"/>
                </a:solidFill>
              </a:rPr>
              <a:t>report</a:t>
            </a:r>
            <a:r>
              <a:rPr lang="sv-SE" dirty="0">
                <a:solidFill>
                  <a:schemeClr val="bg1"/>
                </a:solidFill>
              </a:rPr>
              <a:t>.</a:t>
            </a:r>
          </a:p>
          <a:p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9C18A7-932D-CADD-4699-ECAD4476C6D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 r="1338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70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ght background">
  <a:themeElements>
    <a:clrScheme name="Nexer colors">
      <a:dk1>
        <a:srgbClr val="000000"/>
      </a:dk1>
      <a:lt1>
        <a:srgbClr val="FFFFFF"/>
      </a:lt1>
      <a:dk2>
        <a:srgbClr val="5A1F9F"/>
      </a:dk2>
      <a:lt2>
        <a:srgbClr val="F0F0F0"/>
      </a:lt2>
      <a:accent1>
        <a:srgbClr val="AA4BF4"/>
      </a:accent1>
      <a:accent2>
        <a:srgbClr val="190878"/>
      </a:accent2>
      <a:accent3>
        <a:srgbClr val="FF5028"/>
      </a:accent3>
      <a:accent4>
        <a:srgbClr val="5A1F9F"/>
      </a:accent4>
      <a:accent5>
        <a:srgbClr val="919191"/>
      </a:accent5>
      <a:accent6>
        <a:srgbClr val="000000"/>
      </a:accent6>
      <a:hlink>
        <a:srgbClr val="5A1F9F"/>
      </a:hlink>
      <a:folHlink>
        <a:srgbClr val="782AD6"/>
      </a:folHlink>
    </a:clrScheme>
    <a:fontScheme name="Nexer fonts">
      <a:majorFont>
        <a:latin typeface="Bw Gradual"/>
        <a:ea typeface=""/>
        <a:cs typeface=""/>
      </a:majorFont>
      <a:minorFont>
        <a:latin typeface="FK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76F5FCD-72FD-4FC3-94A1-4E4806B3D2BD}" vid="{CE3B2CEE-B907-469C-8345-C162D7E179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446682A7EA7C43B91B63A66203526E" ma:contentTypeVersion="0" ma:contentTypeDescription="Create a new document." ma:contentTypeScope="" ma:versionID="7f709297b071a4b3256057cd15ca0fac">
  <xsd:schema xmlns:xsd="http://www.w3.org/2001/XMLSchema" xmlns:xs="http://www.w3.org/2001/XMLSchema" xmlns:p="http://schemas.microsoft.com/office/2006/metadata/properties" xmlns:ns2="c6ed15da-3e2a-498b-b3ec-b1546c251619" targetNamespace="http://schemas.microsoft.com/office/2006/metadata/properties" ma:root="true" ma:fieldsID="ad01d258a23dc7aa0366db226047c3de" ns2:_="">
    <xsd:import namespace="c6ed15da-3e2a-498b-b3ec-b1546c25161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ed15da-3e2a-498b-b3ec-b1546c25161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797FD5-A0B6-4C93-A1F9-F05B2427700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86BB6D9-DA80-4765-B79B-BD8AF2E6B8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BF3759-FCFE-4B6C-85FA-386C3D8A0DCD}">
  <ds:schemaRefs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6ed15da-3e2a-498b-b3ec-b1546c251619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A2C9F13A-8D26-4FE9-93FC-5E91AA1BA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ed15da-3e2a-498b-b3ec-b1546c2516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NEXER</Template>
  <TotalTime>591</TotalTime>
  <Words>499</Words>
  <Application>Microsoft Office PowerPoint</Application>
  <PresentationFormat>Widescreen</PresentationFormat>
  <Paragraphs>122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FK Grotesk</vt:lpstr>
      <vt:lpstr>Bw Gradual</vt:lpstr>
      <vt:lpstr>Bw Gradual Bold</vt:lpstr>
      <vt:lpstr>Arial</vt:lpstr>
      <vt:lpstr>Light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Thorzén</dc:creator>
  <cp:lastModifiedBy>David Thorzén</cp:lastModifiedBy>
  <cp:revision>2</cp:revision>
  <cp:lastPrinted>2017-09-18T15:30:56Z</cp:lastPrinted>
  <dcterms:created xsi:type="dcterms:W3CDTF">2023-12-11T08:10:50Z</dcterms:created>
  <dcterms:modified xsi:type="dcterms:W3CDTF">2024-02-07T15:51:44Z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0x01010011446682A7EA7C43B91B63A66203526E</vt:lpwstr>
  </property>
</Properties>
</file>